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60" r:id="rId4"/>
    <p:sldId id="293" r:id="rId5"/>
    <p:sldId id="294" r:id="rId6"/>
    <p:sldId id="295" r:id="rId7"/>
    <p:sldId id="271" r:id="rId8"/>
    <p:sldId id="291" r:id="rId9"/>
    <p:sldId id="292" r:id="rId10"/>
    <p:sldId id="290" r:id="rId11"/>
    <p:sldId id="284" r:id="rId12"/>
    <p:sldId id="283" r:id="rId13"/>
    <p:sldId id="258" r:id="rId14"/>
    <p:sldId id="285" r:id="rId15"/>
    <p:sldId id="28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692"/>
    <a:srgbClr val="BDB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AA988-8B8A-4345-988A-235ADC4F9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038057-02CC-4529-ABC2-42F798A7C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1E867C-3A1D-49EE-B1D2-A1994898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D045-351E-40D0-A922-FCEFC4B6B69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9BBB4F-60F6-437C-9463-1C916A59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D18563-632A-4C53-A139-D8C6774E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45B4-2B61-48F8-B90A-7F05A7E2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1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E4F30-4EF4-4DD2-817C-66F46F58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BB5216-FE6A-4FCC-BE29-D9471CB15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DF64B2-B622-40F0-AAAB-CC3E2387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D045-351E-40D0-A922-FCEFC4B6B69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8770C-8D4E-48C3-88DA-D1EA9CFB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952889-CAC6-49BE-8DAF-0EED16152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45B4-2B61-48F8-B90A-7F05A7E2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42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9C4F83-AB64-45F7-ACC1-0A8479F1E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FE564F-D6D9-4525-8B4F-18BB0C061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6E894E-7D83-4874-AE00-A63A2E801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D045-351E-40D0-A922-FCEFC4B6B69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B89836-4B84-460B-8164-A4283286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C6109-8A00-4F88-977F-42E4698B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45B4-2B61-48F8-B90A-7F05A7E2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72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bk object 16"/>
          <p:cNvSpPr/>
          <p:nvPr/>
        </p:nvSpPr>
        <p:spPr>
          <a:xfrm>
            <a:off x="12153060" y="6829012"/>
            <a:ext cx="25376" cy="8637"/>
          </a:xfrm>
          <a:custGeom>
            <a:avLst/>
            <a:gdLst/>
            <a:ahLst/>
            <a:cxnLst/>
            <a:rect l="l" t="t" r="r" b="b"/>
            <a:pathLst>
              <a:path w="27940" h="9525">
                <a:moveTo>
                  <a:pt x="3253" y="1216"/>
                </a:moveTo>
                <a:lnTo>
                  <a:pt x="2303" y="1216"/>
                </a:lnTo>
                <a:lnTo>
                  <a:pt x="2252" y="9169"/>
                </a:lnTo>
                <a:lnTo>
                  <a:pt x="3253" y="9169"/>
                </a:lnTo>
                <a:lnTo>
                  <a:pt x="3253" y="1216"/>
                </a:lnTo>
                <a:close/>
              </a:path>
              <a:path w="27940" h="9525">
                <a:moveTo>
                  <a:pt x="3253" y="140"/>
                </a:moveTo>
                <a:lnTo>
                  <a:pt x="2390" y="140"/>
                </a:lnTo>
                <a:lnTo>
                  <a:pt x="0" y="1991"/>
                </a:lnTo>
                <a:lnTo>
                  <a:pt x="543" y="2693"/>
                </a:lnTo>
                <a:lnTo>
                  <a:pt x="1907" y="1584"/>
                </a:lnTo>
                <a:lnTo>
                  <a:pt x="2303" y="1216"/>
                </a:lnTo>
                <a:lnTo>
                  <a:pt x="3253" y="1216"/>
                </a:lnTo>
                <a:lnTo>
                  <a:pt x="3253" y="140"/>
                </a:lnTo>
                <a:close/>
              </a:path>
              <a:path w="27940" h="9525">
                <a:moveTo>
                  <a:pt x="11353" y="15"/>
                </a:moveTo>
                <a:lnTo>
                  <a:pt x="9540" y="15"/>
                </a:lnTo>
                <a:lnTo>
                  <a:pt x="8517" y="454"/>
                </a:lnTo>
                <a:lnTo>
                  <a:pt x="7138" y="2214"/>
                </a:lnTo>
                <a:lnTo>
                  <a:pt x="6851" y="3315"/>
                </a:lnTo>
                <a:lnTo>
                  <a:pt x="6877" y="6865"/>
                </a:lnTo>
                <a:lnTo>
                  <a:pt x="7058" y="7503"/>
                </a:lnTo>
                <a:lnTo>
                  <a:pt x="8164" y="8945"/>
                </a:lnTo>
                <a:lnTo>
                  <a:pt x="8902" y="9298"/>
                </a:lnTo>
                <a:lnTo>
                  <a:pt x="10713" y="9298"/>
                </a:lnTo>
                <a:lnTo>
                  <a:pt x="11404" y="9029"/>
                </a:lnTo>
                <a:lnTo>
                  <a:pt x="11981" y="8423"/>
                </a:lnTo>
                <a:lnTo>
                  <a:pt x="9438" y="8423"/>
                </a:lnTo>
                <a:lnTo>
                  <a:pt x="9097" y="8315"/>
                </a:lnTo>
                <a:lnTo>
                  <a:pt x="8488" y="7891"/>
                </a:lnTo>
                <a:lnTo>
                  <a:pt x="8255" y="7599"/>
                </a:lnTo>
                <a:lnTo>
                  <a:pt x="7973" y="6969"/>
                </a:lnTo>
                <a:lnTo>
                  <a:pt x="7865" y="6567"/>
                </a:lnTo>
                <a:lnTo>
                  <a:pt x="7969" y="5433"/>
                </a:lnTo>
                <a:lnTo>
                  <a:pt x="8301" y="4942"/>
                </a:lnTo>
                <a:lnTo>
                  <a:pt x="8545" y="4734"/>
                </a:lnTo>
                <a:lnTo>
                  <a:pt x="8808" y="4605"/>
                </a:lnTo>
                <a:lnTo>
                  <a:pt x="7844" y="4605"/>
                </a:lnTo>
                <a:lnTo>
                  <a:pt x="7890" y="3315"/>
                </a:lnTo>
                <a:lnTo>
                  <a:pt x="8172" y="2369"/>
                </a:lnTo>
                <a:lnTo>
                  <a:pt x="9194" y="1163"/>
                </a:lnTo>
                <a:lnTo>
                  <a:pt x="9936" y="861"/>
                </a:lnTo>
                <a:lnTo>
                  <a:pt x="11991" y="861"/>
                </a:lnTo>
                <a:lnTo>
                  <a:pt x="11991" y="133"/>
                </a:lnTo>
                <a:lnTo>
                  <a:pt x="11724" y="54"/>
                </a:lnTo>
                <a:lnTo>
                  <a:pt x="11353" y="15"/>
                </a:lnTo>
                <a:close/>
              </a:path>
              <a:path w="27940" h="9525">
                <a:moveTo>
                  <a:pt x="12058" y="4352"/>
                </a:moveTo>
                <a:lnTo>
                  <a:pt x="10476" y="4352"/>
                </a:lnTo>
                <a:lnTo>
                  <a:pt x="10925" y="4522"/>
                </a:lnTo>
                <a:lnTo>
                  <a:pt x="11526" y="5209"/>
                </a:lnTo>
                <a:lnTo>
                  <a:pt x="11602" y="7214"/>
                </a:lnTo>
                <a:lnTo>
                  <a:pt x="11516" y="7503"/>
                </a:lnTo>
                <a:lnTo>
                  <a:pt x="10868" y="8241"/>
                </a:lnTo>
                <a:lnTo>
                  <a:pt x="10415" y="8423"/>
                </a:lnTo>
                <a:lnTo>
                  <a:pt x="11981" y="8423"/>
                </a:lnTo>
                <a:lnTo>
                  <a:pt x="12430" y="7952"/>
                </a:lnTo>
                <a:lnTo>
                  <a:pt x="12588" y="7503"/>
                </a:lnTo>
                <a:lnTo>
                  <a:pt x="12517" y="4942"/>
                </a:lnTo>
                <a:lnTo>
                  <a:pt x="12422" y="4734"/>
                </a:lnTo>
                <a:lnTo>
                  <a:pt x="12058" y="4352"/>
                </a:lnTo>
                <a:close/>
              </a:path>
              <a:path w="27940" h="9525">
                <a:moveTo>
                  <a:pt x="10878" y="3543"/>
                </a:moveTo>
                <a:lnTo>
                  <a:pt x="9089" y="3543"/>
                </a:lnTo>
                <a:lnTo>
                  <a:pt x="8369" y="3895"/>
                </a:lnTo>
                <a:lnTo>
                  <a:pt x="7915" y="4605"/>
                </a:lnTo>
                <a:lnTo>
                  <a:pt x="8808" y="4605"/>
                </a:lnTo>
                <a:lnTo>
                  <a:pt x="9165" y="4428"/>
                </a:lnTo>
                <a:lnTo>
                  <a:pt x="9507" y="4352"/>
                </a:lnTo>
                <a:lnTo>
                  <a:pt x="12058" y="4352"/>
                </a:lnTo>
                <a:lnTo>
                  <a:pt x="11520" y="3787"/>
                </a:lnTo>
                <a:lnTo>
                  <a:pt x="10878" y="3543"/>
                </a:lnTo>
                <a:close/>
              </a:path>
              <a:path w="27940" h="9525">
                <a:moveTo>
                  <a:pt x="11991" y="861"/>
                </a:moveTo>
                <a:lnTo>
                  <a:pt x="11310" y="861"/>
                </a:lnTo>
                <a:lnTo>
                  <a:pt x="11671" y="911"/>
                </a:lnTo>
                <a:lnTo>
                  <a:pt x="11991" y="1015"/>
                </a:lnTo>
                <a:lnTo>
                  <a:pt x="11991" y="861"/>
                </a:lnTo>
                <a:close/>
              </a:path>
              <a:path w="27940" h="9525">
                <a:moveTo>
                  <a:pt x="17891" y="0"/>
                </a:moveTo>
                <a:lnTo>
                  <a:pt x="15908" y="0"/>
                </a:lnTo>
                <a:lnTo>
                  <a:pt x="15148" y="400"/>
                </a:lnTo>
                <a:lnTo>
                  <a:pt x="14177" y="1908"/>
                </a:lnTo>
                <a:lnTo>
                  <a:pt x="13935" y="3070"/>
                </a:lnTo>
                <a:lnTo>
                  <a:pt x="13943" y="6206"/>
                </a:lnTo>
                <a:lnTo>
                  <a:pt x="14217" y="7373"/>
                </a:lnTo>
                <a:lnTo>
                  <a:pt x="15213" y="8910"/>
                </a:lnTo>
                <a:lnTo>
                  <a:pt x="15941" y="9298"/>
                </a:lnTo>
                <a:lnTo>
                  <a:pt x="17924" y="9298"/>
                </a:lnTo>
                <a:lnTo>
                  <a:pt x="18681" y="8902"/>
                </a:lnTo>
                <a:lnTo>
                  <a:pt x="18994" y="8413"/>
                </a:lnTo>
                <a:lnTo>
                  <a:pt x="16235" y="8413"/>
                </a:lnTo>
                <a:lnTo>
                  <a:pt x="15744" y="8107"/>
                </a:lnTo>
                <a:lnTo>
                  <a:pt x="15126" y="6912"/>
                </a:lnTo>
                <a:lnTo>
                  <a:pt x="15006" y="6170"/>
                </a:lnTo>
                <a:lnTo>
                  <a:pt x="15126" y="2376"/>
                </a:lnTo>
                <a:lnTo>
                  <a:pt x="15746" y="1184"/>
                </a:lnTo>
                <a:lnTo>
                  <a:pt x="16235" y="886"/>
                </a:lnTo>
                <a:lnTo>
                  <a:pt x="18947" y="886"/>
                </a:lnTo>
                <a:lnTo>
                  <a:pt x="18637" y="400"/>
                </a:lnTo>
                <a:lnTo>
                  <a:pt x="17891" y="0"/>
                </a:lnTo>
                <a:close/>
              </a:path>
              <a:path w="27940" h="9525">
                <a:moveTo>
                  <a:pt x="18947" y="886"/>
                </a:moveTo>
                <a:lnTo>
                  <a:pt x="17597" y="886"/>
                </a:lnTo>
                <a:lnTo>
                  <a:pt x="18089" y="1188"/>
                </a:lnTo>
                <a:lnTo>
                  <a:pt x="18694" y="2376"/>
                </a:lnTo>
                <a:lnTo>
                  <a:pt x="18820" y="6170"/>
                </a:lnTo>
                <a:lnTo>
                  <a:pt x="18694" y="6912"/>
                </a:lnTo>
                <a:lnTo>
                  <a:pt x="18083" y="8111"/>
                </a:lnTo>
                <a:lnTo>
                  <a:pt x="17597" y="8413"/>
                </a:lnTo>
                <a:lnTo>
                  <a:pt x="18994" y="8413"/>
                </a:lnTo>
                <a:lnTo>
                  <a:pt x="19659" y="7373"/>
                </a:lnTo>
                <a:lnTo>
                  <a:pt x="19907" y="6206"/>
                </a:lnTo>
                <a:lnTo>
                  <a:pt x="19892" y="3070"/>
                </a:lnTo>
                <a:lnTo>
                  <a:pt x="19651" y="1991"/>
                </a:lnTo>
                <a:lnTo>
                  <a:pt x="18947" y="886"/>
                </a:lnTo>
                <a:close/>
              </a:path>
              <a:path w="27940" h="9525">
                <a:moveTo>
                  <a:pt x="26178" y="7095"/>
                </a:moveTo>
                <a:lnTo>
                  <a:pt x="25196" y="7095"/>
                </a:lnTo>
                <a:lnTo>
                  <a:pt x="25196" y="9169"/>
                </a:lnTo>
                <a:lnTo>
                  <a:pt x="26178" y="9169"/>
                </a:lnTo>
                <a:lnTo>
                  <a:pt x="26178" y="7095"/>
                </a:lnTo>
                <a:close/>
              </a:path>
              <a:path w="27940" h="9525">
                <a:moveTo>
                  <a:pt x="26178" y="90"/>
                </a:moveTo>
                <a:lnTo>
                  <a:pt x="25091" y="90"/>
                </a:lnTo>
                <a:lnTo>
                  <a:pt x="20832" y="6159"/>
                </a:lnTo>
                <a:lnTo>
                  <a:pt x="20803" y="7095"/>
                </a:lnTo>
                <a:lnTo>
                  <a:pt x="27518" y="7095"/>
                </a:lnTo>
                <a:lnTo>
                  <a:pt x="27518" y="6159"/>
                </a:lnTo>
                <a:lnTo>
                  <a:pt x="21826" y="6159"/>
                </a:lnTo>
                <a:lnTo>
                  <a:pt x="24825" y="1887"/>
                </a:lnTo>
                <a:lnTo>
                  <a:pt x="25206" y="1167"/>
                </a:lnTo>
                <a:lnTo>
                  <a:pt x="26178" y="1167"/>
                </a:lnTo>
                <a:lnTo>
                  <a:pt x="26178" y="90"/>
                </a:lnTo>
                <a:close/>
              </a:path>
              <a:path w="27940" h="9525">
                <a:moveTo>
                  <a:pt x="26178" y="1167"/>
                </a:moveTo>
                <a:lnTo>
                  <a:pt x="25257" y="1167"/>
                </a:lnTo>
                <a:lnTo>
                  <a:pt x="25196" y="6159"/>
                </a:lnTo>
                <a:lnTo>
                  <a:pt x="26178" y="6159"/>
                </a:lnTo>
                <a:lnTo>
                  <a:pt x="26178" y="116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48583" name="bk object 17"/>
          <p:cNvSpPr/>
          <p:nvPr/>
        </p:nvSpPr>
        <p:spPr>
          <a:xfrm>
            <a:off x="0" y="0"/>
            <a:ext cx="12195723" cy="6855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48584" name="Holder 2"/>
          <p:cNvSpPr>
            <a:spLocks noGrp="1"/>
          </p:cNvSpPr>
          <p:nvPr>
            <p:ph type="title"/>
          </p:nvPr>
        </p:nvSpPr>
        <p:spPr>
          <a:xfrm>
            <a:off x="618412" y="649164"/>
            <a:ext cx="10960942" cy="449139"/>
          </a:xfrm>
        </p:spPr>
        <p:txBody>
          <a:bodyPr lIns="0" tIns="0" rIns="0" bIns="0"/>
          <a:lstStyle>
            <a:lvl1pPr>
              <a:defRPr sz="2992" b="0" i="0">
                <a:solidFill>
                  <a:srgbClr val="FEFEFE"/>
                </a:solidFill>
                <a:latin typeface="Open Sans Light"/>
                <a:cs typeface="Open Sans Light"/>
              </a:defRPr>
            </a:lvl1pPr>
          </a:lstStyle>
          <a:p>
            <a:endParaRPr/>
          </a:p>
        </p:txBody>
      </p:sp>
      <p:sp>
        <p:nvSpPr>
          <p:cNvPr id="1048585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6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1048587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11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7DC54-7D2C-4DE6-A9D8-9AAD5099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DA92F-2F9B-4B16-81B5-5E989186A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639A6D-F347-4840-8ED2-348077B8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D045-351E-40D0-A922-FCEFC4B6B69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761B4B-08CA-4BB7-B9B6-C2AD0EA84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9CD1CF-0F21-4BC3-A7B7-26E4F9D4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45B4-2B61-48F8-B90A-7F05A7E2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0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91E78-5BAA-4F8F-A4F4-D65F4E7F4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2BBCBA-263F-4B1D-8F8A-861A38584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394C8-C8DB-4170-BD35-C3AA2DC7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D045-351E-40D0-A922-FCEFC4B6B69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3F577-BD9F-48BF-A291-E657A008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E7149-4812-4C9E-9B86-DD8D9B4C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45B4-2B61-48F8-B90A-7F05A7E2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6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35BE8-1733-4B39-A42A-38D2E179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A75705-8B9D-41CA-A8A6-276351F90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E9DBFC-9FF7-4931-8AEC-49324E426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7CB103-AFB7-427C-84FC-B61FCD8C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D045-351E-40D0-A922-FCEFC4B6B69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1C18C9-3DD2-4FEE-9B5F-29F02466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98AF3C-19B0-4205-8D96-99BC730F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45B4-2B61-48F8-B90A-7F05A7E2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6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9B7B1-CCB4-46B2-B9D8-27862CD6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65BD2-2E1A-4D79-85A6-A69FF2262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18F1F3-A511-430D-8608-8F667D991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AE5A9D-944A-4832-9D9C-33F03B720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79128E-EC57-4872-8892-997F57204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91F66-9094-4947-8211-8DDBA09B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D045-351E-40D0-A922-FCEFC4B6B69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424AC9-62B3-45D6-98DC-C034001F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0C9195-7397-4BC1-95D6-4B18329C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45B4-2B61-48F8-B90A-7F05A7E2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2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A49A3-C4B6-464E-8191-66CC6323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5081D0-4634-4A22-860A-5B79BCBF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D045-351E-40D0-A922-FCEFC4B6B69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7B22EB-2D40-4BBB-8EFF-05D2A957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48A9A4-80D3-457F-A026-6F70BDA1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45B4-2B61-48F8-B90A-7F05A7E2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42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A2AED7-AE47-44AC-999A-6C3BB521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D045-351E-40D0-A922-FCEFC4B6B69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D94FED-AED6-4DFF-BB9F-176C9641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E6E3D5-CBA8-4C5F-8DBE-60C01140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45B4-2B61-48F8-B90A-7F05A7E2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4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9F423-6DBD-4123-9E9E-F2278EC7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4A1721-2501-4AB9-8F6F-3A7B6D15F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D8752A-320C-4AA3-9DFE-4CB6EB60E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ADE3C7-0784-407D-BF11-362532FD3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D045-351E-40D0-A922-FCEFC4B6B69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7D8E8-B244-454B-9279-C526A86C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235E1F-0337-4389-8A30-120552AC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45B4-2B61-48F8-B90A-7F05A7E2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D218F-8F17-45E9-9522-D50149B6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712590-E819-4CE1-A06D-0E3B9C3B1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9ED8A8-58E5-4D7F-9640-932655D91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29B552-4217-448C-A63A-C5D764CD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D045-351E-40D0-A922-FCEFC4B6B69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176DC-D616-423A-910D-41B3D512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D133D2-95C4-4C3A-B83D-2BB9BE09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45B4-2B61-48F8-B90A-7F05A7E2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6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10926-15F7-4F21-9FF4-FDE7CA90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6586FB-5635-4450-A322-07D17B56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DD951-C084-4E42-8C9C-F00CE8455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D045-351E-40D0-A922-FCEFC4B6B69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74F2CD-4351-404C-AAFF-4CF4CCA34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A76AF-E4F3-4F56-BD8C-DA16AD2FE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45B4-2B61-48F8-B90A-7F05A7E2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4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object 2"/>
          <p:cNvSpPr txBox="1">
            <a:spLocks noGrp="1"/>
          </p:cNvSpPr>
          <p:nvPr>
            <p:ph type="title"/>
          </p:nvPr>
        </p:nvSpPr>
        <p:spPr>
          <a:xfrm>
            <a:off x="429945" y="43165"/>
            <a:ext cx="6087788" cy="4199798"/>
          </a:xfrm>
          <a:prstGeom prst="rect">
            <a:avLst/>
          </a:prstGeom>
        </p:spPr>
        <p:txBody>
          <a:bodyPr vert="horz" wrap="square" lIns="0" tIns="414014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3260"/>
              </a:spcBef>
            </a:pPr>
            <a:r>
              <a:rPr lang="ru-RU" altLang="en-US" sz="6982" spc="-113" dirty="0">
                <a:latin typeface="Open Sans"/>
                <a:cs typeface="Open Sans"/>
              </a:rPr>
              <a:t>Ярослав</a:t>
            </a:r>
            <a:r>
              <a:rPr lang="en-US" altLang="en-US" sz="6982" spc="-113" dirty="0">
                <a:latin typeface="Open Sans"/>
                <a:cs typeface="Open Sans"/>
              </a:rPr>
              <a:t> </a:t>
            </a:r>
            <a:r>
              <a:rPr lang="ru-RU" altLang="en-US" sz="6982" spc="-113" dirty="0">
                <a:latin typeface="Open Sans"/>
                <a:cs typeface="Open Sans"/>
              </a:rPr>
              <a:t>Кабаков</a:t>
            </a:r>
            <a:r>
              <a:rPr lang="en-US" altLang="en-US" sz="6982" spc="-113" dirty="0">
                <a:latin typeface="Open Sans"/>
                <a:cs typeface="Open Sans"/>
              </a:rPr>
              <a:t/>
            </a:r>
            <a:br>
              <a:rPr lang="en-US" altLang="en-US" sz="6982" spc="-113" dirty="0">
                <a:latin typeface="Open Sans"/>
                <a:cs typeface="Open Sans"/>
              </a:rPr>
            </a:br>
            <a:r>
              <a:rPr lang="ru-RU" altLang="en-US" sz="1814" spc="-113" dirty="0">
                <a:latin typeface="Open Sans"/>
                <a:cs typeface="Open Sans"/>
              </a:rPr>
              <a:t>Директор по стратегии ФГ «ФИНАМ»</a:t>
            </a:r>
            <a:br>
              <a:rPr lang="ru-RU" altLang="en-US" sz="1814" spc="-113" dirty="0">
                <a:latin typeface="Open Sans"/>
                <a:cs typeface="Open Sans"/>
              </a:rPr>
            </a:br>
            <a:r>
              <a:rPr lang="ru-RU" altLang="en-US" sz="1814" spc="-113" dirty="0">
                <a:latin typeface="Open Sans"/>
                <a:cs typeface="Open Sans"/>
              </a:rPr>
              <a:t/>
            </a:r>
            <a:br>
              <a:rPr lang="ru-RU" altLang="en-US" sz="1814" spc="-113" dirty="0">
                <a:latin typeface="Open Sans"/>
                <a:cs typeface="Open Sans"/>
              </a:rPr>
            </a:br>
            <a:endParaRPr sz="6982" dirty="0"/>
          </a:p>
        </p:txBody>
      </p:sp>
      <p:sp>
        <p:nvSpPr>
          <p:cNvPr id="1048589" name="object 3"/>
          <p:cNvSpPr/>
          <p:nvPr/>
        </p:nvSpPr>
        <p:spPr>
          <a:xfrm>
            <a:off x="10094239" y="6248659"/>
            <a:ext cx="427464" cy="391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590" name="object 4"/>
          <p:cNvSpPr/>
          <p:nvPr/>
        </p:nvSpPr>
        <p:spPr>
          <a:xfrm>
            <a:off x="10614758" y="6382931"/>
            <a:ext cx="379349" cy="173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591" name="object 5"/>
          <p:cNvSpPr/>
          <p:nvPr/>
        </p:nvSpPr>
        <p:spPr>
          <a:xfrm>
            <a:off x="11019633" y="6484587"/>
            <a:ext cx="40307" cy="57582"/>
          </a:xfrm>
          <a:custGeom>
            <a:avLst/>
            <a:gdLst/>
            <a:ahLst/>
            <a:cxnLst/>
            <a:rect l="l" t="t" r="r" b="b"/>
            <a:pathLst>
              <a:path w="44450" h="63500">
                <a:moveTo>
                  <a:pt x="0" y="63500"/>
                </a:moveTo>
                <a:lnTo>
                  <a:pt x="43858" y="63500"/>
                </a:lnTo>
                <a:lnTo>
                  <a:pt x="43858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592" name="object 6"/>
          <p:cNvSpPr/>
          <p:nvPr/>
        </p:nvSpPr>
        <p:spPr>
          <a:xfrm>
            <a:off x="11019633" y="6470192"/>
            <a:ext cx="139924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4170" y="0"/>
                </a:lnTo>
              </a:path>
            </a:pathLst>
          </a:custGeom>
          <a:ln w="3175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593" name="object 7"/>
          <p:cNvSpPr/>
          <p:nvPr/>
        </p:nvSpPr>
        <p:spPr>
          <a:xfrm>
            <a:off x="11019633" y="6397063"/>
            <a:ext cx="40307" cy="58733"/>
          </a:xfrm>
          <a:custGeom>
            <a:avLst/>
            <a:gdLst/>
            <a:ahLst/>
            <a:cxnLst/>
            <a:rect l="l" t="t" r="r" b="b"/>
            <a:pathLst>
              <a:path w="44450" h="64770">
                <a:moveTo>
                  <a:pt x="0" y="64769"/>
                </a:moveTo>
                <a:lnTo>
                  <a:pt x="43858" y="64769"/>
                </a:lnTo>
                <a:lnTo>
                  <a:pt x="43858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594" name="object 8"/>
          <p:cNvSpPr/>
          <p:nvPr/>
        </p:nvSpPr>
        <p:spPr>
          <a:xfrm>
            <a:off x="11119662" y="6484028"/>
            <a:ext cx="40307" cy="58158"/>
          </a:xfrm>
          <a:custGeom>
            <a:avLst/>
            <a:gdLst/>
            <a:ahLst/>
            <a:cxnLst/>
            <a:rect l="l" t="t" r="r" b="b"/>
            <a:pathLst>
              <a:path w="44450" h="64134">
                <a:moveTo>
                  <a:pt x="43859" y="0"/>
                </a:moveTo>
                <a:lnTo>
                  <a:pt x="0" y="0"/>
                </a:lnTo>
                <a:lnTo>
                  <a:pt x="0" y="64133"/>
                </a:lnTo>
                <a:lnTo>
                  <a:pt x="43859" y="64133"/>
                </a:lnTo>
                <a:lnTo>
                  <a:pt x="4385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595" name="object 9"/>
          <p:cNvSpPr/>
          <p:nvPr/>
        </p:nvSpPr>
        <p:spPr>
          <a:xfrm>
            <a:off x="11119662" y="6396833"/>
            <a:ext cx="40307" cy="58733"/>
          </a:xfrm>
          <a:custGeom>
            <a:avLst/>
            <a:gdLst/>
            <a:ahLst/>
            <a:cxnLst/>
            <a:rect l="l" t="t" r="r" b="b"/>
            <a:pathLst>
              <a:path w="44450" h="64770">
                <a:moveTo>
                  <a:pt x="43859" y="0"/>
                </a:moveTo>
                <a:lnTo>
                  <a:pt x="0" y="0"/>
                </a:lnTo>
                <a:lnTo>
                  <a:pt x="0" y="64490"/>
                </a:lnTo>
                <a:lnTo>
                  <a:pt x="43859" y="64490"/>
                </a:lnTo>
                <a:lnTo>
                  <a:pt x="4385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596" name="object 10"/>
          <p:cNvSpPr/>
          <p:nvPr/>
        </p:nvSpPr>
        <p:spPr>
          <a:xfrm>
            <a:off x="11180979" y="6396739"/>
            <a:ext cx="142618" cy="1454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597" name="object 11"/>
          <p:cNvSpPr/>
          <p:nvPr/>
        </p:nvSpPr>
        <p:spPr>
          <a:xfrm>
            <a:off x="11348386" y="6396918"/>
            <a:ext cx="184838" cy="145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6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Фонд Елбасы совместно с правительством реализует программу подготовки  отраслевых менеджеров - Общ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1110"/>
            <a:ext cx="10963275" cy="685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27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50999673-82DF-400E-83B9-EA500949C0C6}"/>
              </a:ext>
            </a:extLst>
          </p:cNvPr>
          <p:cNvSpPr/>
          <p:nvPr/>
        </p:nvSpPr>
        <p:spPr>
          <a:xfrm>
            <a:off x="4131504" y="1533758"/>
            <a:ext cx="4248878" cy="424887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99ED440-5832-40DD-9D7B-8093DD067170}"/>
              </a:ext>
            </a:extLst>
          </p:cNvPr>
          <p:cNvSpPr/>
          <p:nvPr/>
        </p:nvSpPr>
        <p:spPr>
          <a:xfrm>
            <a:off x="4837512" y="2239766"/>
            <a:ext cx="2836862" cy="28368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286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BFD86-61DC-4322-A0B4-4EDCE9B431CF}"/>
              </a:ext>
            </a:extLst>
          </p:cNvPr>
          <p:cNvSpPr txBox="1"/>
          <p:nvPr/>
        </p:nvSpPr>
        <p:spPr>
          <a:xfrm>
            <a:off x="1440446" y="1915622"/>
            <a:ext cx="2642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Собираем данные о клиенте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60BCF9F-103A-4B1B-ABCD-1264A59D68AA}"/>
              </a:ext>
            </a:extLst>
          </p:cNvPr>
          <p:cNvSpPr/>
          <p:nvPr/>
        </p:nvSpPr>
        <p:spPr>
          <a:xfrm>
            <a:off x="5101201" y="2503455"/>
            <a:ext cx="2309484" cy="2309484"/>
          </a:xfrm>
          <a:prstGeom prst="ellipse">
            <a:avLst/>
          </a:prstGeom>
          <a:gradFill>
            <a:gsLst>
              <a:gs pos="0">
                <a:srgbClr val="D6072A"/>
              </a:gs>
              <a:gs pos="100000">
                <a:srgbClr val="92041C"/>
              </a:gs>
            </a:gsLst>
            <a:lin ang="18900000" scaled="1"/>
          </a:gradFill>
          <a:ln>
            <a:noFill/>
          </a:ln>
          <a:effectLst>
            <a:outerShdw blurRad="2286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90BDB-4A25-405C-B808-14CE8A29AE2B}"/>
              </a:ext>
            </a:extLst>
          </p:cNvPr>
          <p:cNvSpPr txBox="1"/>
          <p:nvPr/>
        </p:nvSpPr>
        <p:spPr>
          <a:xfrm>
            <a:off x="5019086" y="3321644"/>
            <a:ext cx="2565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Искусственный интеллект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79A8A91-E529-420A-8FE8-17E2AE36BEEE}"/>
              </a:ext>
            </a:extLst>
          </p:cNvPr>
          <p:cNvSpPr>
            <a:spLocks noChangeAspect="1"/>
          </p:cNvSpPr>
          <p:nvPr/>
        </p:nvSpPr>
        <p:spPr>
          <a:xfrm>
            <a:off x="4208819" y="1635528"/>
            <a:ext cx="1047098" cy="10470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4CCDA-5355-4D79-A801-C1A8577DEB52}"/>
              </a:ext>
            </a:extLst>
          </p:cNvPr>
          <p:cNvSpPr txBox="1"/>
          <p:nvPr/>
        </p:nvSpPr>
        <p:spPr>
          <a:xfrm>
            <a:off x="1333248" y="4932981"/>
            <a:ext cx="274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Получаем  обратную связь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517DE-CC4C-4309-B210-CF8D37D40270}"/>
              </a:ext>
            </a:extLst>
          </p:cNvPr>
          <p:cNvSpPr txBox="1"/>
          <p:nvPr/>
        </p:nvSpPr>
        <p:spPr>
          <a:xfrm>
            <a:off x="8448657" y="1915622"/>
            <a:ext cx="312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Подбираем продукт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513FE2-E18E-4376-BE7D-33B3E7CF5E2F}"/>
              </a:ext>
            </a:extLst>
          </p:cNvPr>
          <p:cNvSpPr txBox="1"/>
          <p:nvPr/>
        </p:nvSpPr>
        <p:spPr>
          <a:xfrm>
            <a:off x="8448657" y="4957263"/>
            <a:ext cx="312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Делаем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офер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7FA602F-C13C-4448-B46D-BD00E621BCFB}"/>
              </a:ext>
            </a:extLst>
          </p:cNvPr>
          <p:cNvSpPr>
            <a:spLocks noChangeAspect="1"/>
          </p:cNvSpPr>
          <p:nvPr/>
        </p:nvSpPr>
        <p:spPr>
          <a:xfrm>
            <a:off x="4208819" y="4633769"/>
            <a:ext cx="1047098" cy="10470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03CCD8E-5AB1-40B2-9D52-D83BFF910F04}"/>
              </a:ext>
            </a:extLst>
          </p:cNvPr>
          <p:cNvSpPr>
            <a:spLocks noChangeAspect="1"/>
          </p:cNvSpPr>
          <p:nvPr/>
        </p:nvSpPr>
        <p:spPr>
          <a:xfrm>
            <a:off x="7255969" y="4633769"/>
            <a:ext cx="1047098" cy="10470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F5F489B-CD23-47B9-B266-B58CE10755F1}"/>
              </a:ext>
            </a:extLst>
          </p:cNvPr>
          <p:cNvSpPr>
            <a:spLocks noChangeAspect="1"/>
          </p:cNvSpPr>
          <p:nvPr/>
        </p:nvSpPr>
        <p:spPr>
          <a:xfrm>
            <a:off x="7255969" y="1655636"/>
            <a:ext cx="1047098" cy="10470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Рисунок 187">
            <a:extLst>
              <a:ext uri="{FF2B5EF4-FFF2-40B4-BE49-F238E27FC236}">
                <a16:creationId xmlns:a16="http://schemas.microsoft.com/office/drawing/2014/main" id="{8522F4BE-E19C-4570-9B62-5B29DED0F35F}"/>
              </a:ext>
            </a:extLst>
          </p:cNvPr>
          <p:cNvGrpSpPr/>
          <p:nvPr/>
        </p:nvGrpSpPr>
        <p:grpSpPr>
          <a:xfrm>
            <a:off x="4425280" y="1885237"/>
            <a:ext cx="612001" cy="611999"/>
            <a:chOff x="4121991" y="675805"/>
            <a:chExt cx="612001" cy="611999"/>
          </a:xfrm>
          <a:solidFill>
            <a:srgbClr val="000000"/>
          </a:solidFill>
        </p:grpSpPr>
        <p:sp>
          <p:nvSpPr>
            <p:cNvPr id="17" name="Полилиния: фигура 30">
              <a:extLst>
                <a:ext uri="{FF2B5EF4-FFF2-40B4-BE49-F238E27FC236}">
                  <a16:creationId xmlns:a16="http://schemas.microsoft.com/office/drawing/2014/main" id="{E3EE7E99-ACD1-479C-B678-DD6FC1DD36EE}"/>
                </a:ext>
              </a:extLst>
            </p:cNvPr>
            <p:cNvSpPr/>
            <p:nvPr/>
          </p:nvSpPr>
          <p:spPr>
            <a:xfrm>
              <a:off x="4125587" y="679401"/>
              <a:ext cx="604807" cy="604809"/>
            </a:xfrm>
            <a:custGeom>
              <a:avLst/>
              <a:gdLst>
                <a:gd name="connsiteX0" fmla="*/ 490964 w 604807"/>
                <a:gd name="connsiteY0" fmla="*/ 490964 h 604809"/>
                <a:gd name="connsiteX1" fmla="*/ 568902 w 604807"/>
                <a:gd name="connsiteY1" fmla="*/ 311386 h 604809"/>
                <a:gd name="connsiteX2" fmla="*/ 595825 w 604807"/>
                <a:gd name="connsiteY2" fmla="*/ 311386 h 604809"/>
                <a:gd name="connsiteX3" fmla="*/ 604808 w 604807"/>
                <a:gd name="connsiteY3" fmla="*/ 302403 h 604809"/>
                <a:gd name="connsiteX4" fmla="*/ 595825 w 604807"/>
                <a:gd name="connsiteY4" fmla="*/ 293421 h 604809"/>
                <a:gd name="connsiteX5" fmla="*/ 568902 w 604807"/>
                <a:gd name="connsiteY5" fmla="*/ 293421 h 604809"/>
                <a:gd name="connsiteX6" fmla="*/ 490964 w 604807"/>
                <a:gd name="connsiteY6" fmla="*/ 113843 h 604809"/>
                <a:gd name="connsiteX7" fmla="*/ 311386 w 604807"/>
                <a:gd name="connsiteY7" fmla="*/ 35905 h 604809"/>
                <a:gd name="connsiteX8" fmla="*/ 311386 w 604807"/>
                <a:gd name="connsiteY8" fmla="*/ 8983 h 604809"/>
                <a:gd name="connsiteX9" fmla="*/ 302403 w 604807"/>
                <a:gd name="connsiteY9" fmla="*/ 0 h 604809"/>
                <a:gd name="connsiteX10" fmla="*/ 293421 w 604807"/>
                <a:gd name="connsiteY10" fmla="*/ 8983 h 604809"/>
                <a:gd name="connsiteX11" fmla="*/ 293421 w 604807"/>
                <a:gd name="connsiteY11" fmla="*/ 35905 h 604809"/>
                <a:gd name="connsiteX12" fmla="*/ 113844 w 604807"/>
                <a:gd name="connsiteY12" fmla="*/ 113844 h 604809"/>
                <a:gd name="connsiteX13" fmla="*/ 35906 w 604807"/>
                <a:gd name="connsiteY13" fmla="*/ 293422 h 604809"/>
                <a:gd name="connsiteX14" fmla="*/ 8983 w 604807"/>
                <a:gd name="connsiteY14" fmla="*/ 293422 h 604809"/>
                <a:gd name="connsiteX15" fmla="*/ 0 w 604807"/>
                <a:gd name="connsiteY15" fmla="*/ 302405 h 604809"/>
                <a:gd name="connsiteX16" fmla="*/ 8983 w 604807"/>
                <a:gd name="connsiteY16" fmla="*/ 311387 h 604809"/>
                <a:gd name="connsiteX17" fmla="*/ 35906 w 604807"/>
                <a:gd name="connsiteY17" fmla="*/ 311387 h 604809"/>
                <a:gd name="connsiteX18" fmla="*/ 113844 w 604807"/>
                <a:gd name="connsiteY18" fmla="*/ 490965 h 604809"/>
                <a:gd name="connsiteX19" fmla="*/ 293422 w 604807"/>
                <a:gd name="connsiteY19" fmla="*/ 568903 h 604809"/>
                <a:gd name="connsiteX20" fmla="*/ 293422 w 604807"/>
                <a:gd name="connsiteY20" fmla="*/ 595826 h 604809"/>
                <a:gd name="connsiteX21" fmla="*/ 302405 w 604807"/>
                <a:gd name="connsiteY21" fmla="*/ 604809 h 604809"/>
                <a:gd name="connsiteX22" fmla="*/ 311387 w 604807"/>
                <a:gd name="connsiteY22" fmla="*/ 595826 h 604809"/>
                <a:gd name="connsiteX23" fmla="*/ 311387 w 604807"/>
                <a:gd name="connsiteY23" fmla="*/ 568903 h 604809"/>
                <a:gd name="connsiteX24" fmla="*/ 490964 w 604807"/>
                <a:gd name="connsiteY24" fmla="*/ 490964 h 604809"/>
                <a:gd name="connsiteX25" fmla="*/ 53885 w 604807"/>
                <a:gd name="connsiteY25" fmla="*/ 311386 h 604809"/>
                <a:gd name="connsiteX26" fmla="*/ 64758 w 604807"/>
                <a:gd name="connsiteY26" fmla="*/ 311386 h 604809"/>
                <a:gd name="connsiteX27" fmla="*/ 73741 w 604807"/>
                <a:gd name="connsiteY27" fmla="*/ 302403 h 604809"/>
                <a:gd name="connsiteX28" fmla="*/ 64758 w 604807"/>
                <a:gd name="connsiteY28" fmla="*/ 293421 h 604809"/>
                <a:gd name="connsiteX29" fmla="*/ 53885 w 604807"/>
                <a:gd name="connsiteY29" fmla="*/ 293421 h 604809"/>
                <a:gd name="connsiteX30" fmla="*/ 293421 w 604807"/>
                <a:gd name="connsiteY30" fmla="*/ 53883 h 604809"/>
                <a:gd name="connsiteX31" fmla="*/ 293421 w 604807"/>
                <a:gd name="connsiteY31" fmla="*/ 64758 h 604809"/>
                <a:gd name="connsiteX32" fmla="*/ 302403 w 604807"/>
                <a:gd name="connsiteY32" fmla="*/ 73741 h 604809"/>
                <a:gd name="connsiteX33" fmla="*/ 311386 w 604807"/>
                <a:gd name="connsiteY33" fmla="*/ 64758 h 604809"/>
                <a:gd name="connsiteX34" fmla="*/ 311386 w 604807"/>
                <a:gd name="connsiteY34" fmla="*/ 53883 h 604809"/>
                <a:gd name="connsiteX35" fmla="*/ 550923 w 604807"/>
                <a:gd name="connsiteY35" fmla="*/ 293421 h 604809"/>
                <a:gd name="connsiteX36" fmla="*/ 540049 w 604807"/>
                <a:gd name="connsiteY36" fmla="*/ 293421 h 604809"/>
                <a:gd name="connsiteX37" fmla="*/ 531067 w 604807"/>
                <a:gd name="connsiteY37" fmla="*/ 302403 h 604809"/>
                <a:gd name="connsiteX38" fmla="*/ 540049 w 604807"/>
                <a:gd name="connsiteY38" fmla="*/ 311386 h 604809"/>
                <a:gd name="connsiteX39" fmla="*/ 550923 w 604807"/>
                <a:gd name="connsiteY39" fmla="*/ 311386 h 604809"/>
                <a:gd name="connsiteX40" fmla="*/ 311386 w 604807"/>
                <a:gd name="connsiteY40" fmla="*/ 550923 h 604809"/>
                <a:gd name="connsiteX41" fmla="*/ 311386 w 604807"/>
                <a:gd name="connsiteY41" fmla="*/ 540048 h 604809"/>
                <a:gd name="connsiteX42" fmla="*/ 302403 w 604807"/>
                <a:gd name="connsiteY42" fmla="*/ 531065 h 604809"/>
                <a:gd name="connsiteX43" fmla="*/ 293421 w 604807"/>
                <a:gd name="connsiteY43" fmla="*/ 540048 h 604809"/>
                <a:gd name="connsiteX44" fmla="*/ 293421 w 604807"/>
                <a:gd name="connsiteY44" fmla="*/ 550923 h 604809"/>
                <a:gd name="connsiteX45" fmla="*/ 53885 w 604807"/>
                <a:gd name="connsiteY45" fmla="*/ 311386 h 60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4807" h="604809">
                  <a:moveTo>
                    <a:pt x="490964" y="490964"/>
                  </a:moveTo>
                  <a:cubicBezTo>
                    <a:pt x="539207" y="442721"/>
                    <a:pt x="566670" y="379246"/>
                    <a:pt x="568902" y="311386"/>
                  </a:cubicBezTo>
                  <a:lnTo>
                    <a:pt x="595825" y="311386"/>
                  </a:lnTo>
                  <a:cubicBezTo>
                    <a:pt x="600787" y="311386"/>
                    <a:pt x="604808" y="307364"/>
                    <a:pt x="604808" y="302403"/>
                  </a:cubicBezTo>
                  <a:cubicBezTo>
                    <a:pt x="604808" y="297443"/>
                    <a:pt x="600787" y="293421"/>
                    <a:pt x="595825" y="293421"/>
                  </a:cubicBezTo>
                  <a:lnTo>
                    <a:pt x="568902" y="293421"/>
                  </a:lnTo>
                  <a:cubicBezTo>
                    <a:pt x="566670" y="225560"/>
                    <a:pt x="539207" y="162086"/>
                    <a:pt x="490964" y="113843"/>
                  </a:cubicBezTo>
                  <a:cubicBezTo>
                    <a:pt x="442721" y="65600"/>
                    <a:pt x="379246" y="38136"/>
                    <a:pt x="311386" y="35905"/>
                  </a:cubicBezTo>
                  <a:lnTo>
                    <a:pt x="311386" y="8983"/>
                  </a:lnTo>
                  <a:cubicBezTo>
                    <a:pt x="311386" y="4022"/>
                    <a:pt x="307365" y="0"/>
                    <a:pt x="302403" y="0"/>
                  </a:cubicBezTo>
                  <a:cubicBezTo>
                    <a:pt x="297442" y="0"/>
                    <a:pt x="293421" y="4021"/>
                    <a:pt x="293421" y="8983"/>
                  </a:cubicBezTo>
                  <a:lnTo>
                    <a:pt x="293421" y="35905"/>
                  </a:lnTo>
                  <a:cubicBezTo>
                    <a:pt x="225560" y="38136"/>
                    <a:pt x="162087" y="65600"/>
                    <a:pt x="113844" y="113844"/>
                  </a:cubicBezTo>
                  <a:cubicBezTo>
                    <a:pt x="65601" y="162087"/>
                    <a:pt x="38138" y="225561"/>
                    <a:pt x="35906" y="293422"/>
                  </a:cubicBezTo>
                  <a:lnTo>
                    <a:pt x="8983" y="293422"/>
                  </a:lnTo>
                  <a:cubicBezTo>
                    <a:pt x="4021" y="293422"/>
                    <a:pt x="0" y="297443"/>
                    <a:pt x="0" y="302405"/>
                  </a:cubicBezTo>
                  <a:cubicBezTo>
                    <a:pt x="0" y="307366"/>
                    <a:pt x="4021" y="311387"/>
                    <a:pt x="8983" y="311387"/>
                  </a:cubicBezTo>
                  <a:lnTo>
                    <a:pt x="35906" y="311387"/>
                  </a:lnTo>
                  <a:cubicBezTo>
                    <a:pt x="38138" y="379248"/>
                    <a:pt x="65601" y="442722"/>
                    <a:pt x="113844" y="490965"/>
                  </a:cubicBezTo>
                  <a:cubicBezTo>
                    <a:pt x="162087" y="539208"/>
                    <a:pt x="225561" y="566671"/>
                    <a:pt x="293422" y="568903"/>
                  </a:cubicBezTo>
                  <a:lnTo>
                    <a:pt x="293422" y="595826"/>
                  </a:lnTo>
                  <a:cubicBezTo>
                    <a:pt x="293422" y="600787"/>
                    <a:pt x="297443" y="604809"/>
                    <a:pt x="302405" y="604809"/>
                  </a:cubicBezTo>
                  <a:cubicBezTo>
                    <a:pt x="307366" y="604809"/>
                    <a:pt x="311387" y="600787"/>
                    <a:pt x="311387" y="595826"/>
                  </a:cubicBezTo>
                  <a:lnTo>
                    <a:pt x="311387" y="568903"/>
                  </a:lnTo>
                  <a:cubicBezTo>
                    <a:pt x="379246" y="566670"/>
                    <a:pt x="442720" y="539206"/>
                    <a:pt x="490964" y="490964"/>
                  </a:cubicBezTo>
                  <a:close/>
                  <a:moveTo>
                    <a:pt x="53885" y="311386"/>
                  </a:moveTo>
                  <a:lnTo>
                    <a:pt x="64758" y="311386"/>
                  </a:lnTo>
                  <a:cubicBezTo>
                    <a:pt x="69720" y="311386"/>
                    <a:pt x="73741" y="307364"/>
                    <a:pt x="73741" y="302403"/>
                  </a:cubicBezTo>
                  <a:cubicBezTo>
                    <a:pt x="73741" y="297443"/>
                    <a:pt x="69720" y="293421"/>
                    <a:pt x="64758" y="293421"/>
                  </a:cubicBezTo>
                  <a:lnTo>
                    <a:pt x="53885" y="293421"/>
                  </a:lnTo>
                  <a:cubicBezTo>
                    <a:pt x="58525" y="163416"/>
                    <a:pt x="163416" y="58524"/>
                    <a:pt x="293421" y="53883"/>
                  </a:cubicBezTo>
                  <a:lnTo>
                    <a:pt x="293421" y="64758"/>
                  </a:lnTo>
                  <a:cubicBezTo>
                    <a:pt x="293421" y="69719"/>
                    <a:pt x="297442" y="73741"/>
                    <a:pt x="302403" y="73741"/>
                  </a:cubicBezTo>
                  <a:cubicBezTo>
                    <a:pt x="307365" y="73741"/>
                    <a:pt x="311386" y="69719"/>
                    <a:pt x="311386" y="64758"/>
                  </a:cubicBezTo>
                  <a:lnTo>
                    <a:pt x="311386" y="53883"/>
                  </a:lnTo>
                  <a:cubicBezTo>
                    <a:pt x="441391" y="58524"/>
                    <a:pt x="546282" y="163416"/>
                    <a:pt x="550923" y="293421"/>
                  </a:cubicBezTo>
                  <a:lnTo>
                    <a:pt x="540049" y="293421"/>
                  </a:lnTo>
                  <a:cubicBezTo>
                    <a:pt x="535088" y="293421"/>
                    <a:pt x="531067" y="297442"/>
                    <a:pt x="531067" y="302403"/>
                  </a:cubicBezTo>
                  <a:cubicBezTo>
                    <a:pt x="531067" y="307365"/>
                    <a:pt x="535088" y="311386"/>
                    <a:pt x="540049" y="311386"/>
                  </a:cubicBezTo>
                  <a:lnTo>
                    <a:pt x="550923" y="311386"/>
                  </a:lnTo>
                  <a:cubicBezTo>
                    <a:pt x="546283" y="441391"/>
                    <a:pt x="441391" y="546283"/>
                    <a:pt x="311386" y="550923"/>
                  </a:cubicBezTo>
                  <a:lnTo>
                    <a:pt x="311386" y="540048"/>
                  </a:lnTo>
                  <a:cubicBezTo>
                    <a:pt x="311386" y="535088"/>
                    <a:pt x="307365" y="531065"/>
                    <a:pt x="302403" y="531065"/>
                  </a:cubicBezTo>
                  <a:cubicBezTo>
                    <a:pt x="297442" y="531065"/>
                    <a:pt x="293421" y="535088"/>
                    <a:pt x="293421" y="540048"/>
                  </a:cubicBezTo>
                  <a:lnTo>
                    <a:pt x="293421" y="550923"/>
                  </a:lnTo>
                  <a:cubicBezTo>
                    <a:pt x="163416" y="546283"/>
                    <a:pt x="58525" y="441391"/>
                    <a:pt x="53885" y="311386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Полилиния: фигура 31">
              <a:extLst>
                <a:ext uri="{FF2B5EF4-FFF2-40B4-BE49-F238E27FC236}">
                  <a16:creationId xmlns:a16="http://schemas.microsoft.com/office/drawing/2014/main" id="{973EE23C-26A3-4DB5-8D67-3D5A9D578063}"/>
                </a:ext>
              </a:extLst>
            </p:cNvPr>
            <p:cNvSpPr/>
            <p:nvPr/>
          </p:nvSpPr>
          <p:spPr>
            <a:xfrm>
              <a:off x="4121991" y="675805"/>
              <a:ext cx="147021" cy="147021"/>
            </a:xfrm>
            <a:custGeom>
              <a:avLst/>
              <a:gdLst>
                <a:gd name="connsiteX0" fmla="*/ 28695 w 147021"/>
                <a:gd name="connsiteY0" fmla="*/ 147021 h 147021"/>
                <a:gd name="connsiteX1" fmla="*/ 57391 w 147021"/>
                <a:gd name="connsiteY1" fmla="*/ 118326 h 147021"/>
                <a:gd name="connsiteX2" fmla="*/ 57391 w 147021"/>
                <a:gd name="connsiteY2" fmla="*/ 57391 h 147021"/>
                <a:gd name="connsiteX3" fmla="*/ 118326 w 147021"/>
                <a:gd name="connsiteY3" fmla="*/ 57391 h 147021"/>
                <a:gd name="connsiteX4" fmla="*/ 147021 w 147021"/>
                <a:gd name="connsiteY4" fmla="*/ 28696 h 147021"/>
                <a:gd name="connsiteX5" fmla="*/ 118325 w 147021"/>
                <a:gd name="connsiteY5" fmla="*/ 0 h 147021"/>
                <a:gd name="connsiteX6" fmla="*/ 38924 w 147021"/>
                <a:gd name="connsiteY6" fmla="*/ 0 h 147021"/>
                <a:gd name="connsiteX7" fmla="*/ 0 w 147021"/>
                <a:gd name="connsiteY7" fmla="*/ 38924 h 147021"/>
                <a:gd name="connsiteX8" fmla="*/ 0 w 147021"/>
                <a:gd name="connsiteY8" fmla="*/ 118326 h 147021"/>
                <a:gd name="connsiteX9" fmla="*/ 28695 w 147021"/>
                <a:gd name="connsiteY9" fmla="*/ 147021 h 147021"/>
                <a:gd name="connsiteX10" fmla="*/ 17964 w 147021"/>
                <a:gd name="connsiteY10" fmla="*/ 38924 h 147021"/>
                <a:gd name="connsiteX11" fmla="*/ 38923 w 147021"/>
                <a:gd name="connsiteY11" fmla="*/ 17966 h 147021"/>
                <a:gd name="connsiteX12" fmla="*/ 118325 w 147021"/>
                <a:gd name="connsiteY12" fmla="*/ 17966 h 147021"/>
                <a:gd name="connsiteX13" fmla="*/ 129054 w 147021"/>
                <a:gd name="connsiteY13" fmla="*/ 28696 h 147021"/>
                <a:gd name="connsiteX14" fmla="*/ 118325 w 147021"/>
                <a:gd name="connsiteY14" fmla="*/ 39426 h 147021"/>
                <a:gd name="connsiteX15" fmla="*/ 48408 w 147021"/>
                <a:gd name="connsiteY15" fmla="*/ 39426 h 147021"/>
                <a:gd name="connsiteX16" fmla="*/ 39425 w 147021"/>
                <a:gd name="connsiteY16" fmla="*/ 48409 h 147021"/>
                <a:gd name="connsiteX17" fmla="*/ 39425 w 147021"/>
                <a:gd name="connsiteY17" fmla="*/ 118326 h 147021"/>
                <a:gd name="connsiteX18" fmla="*/ 28695 w 147021"/>
                <a:gd name="connsiteY18" fmla="*/ 129057 h 147021"/>
                <a:gd name="connsiteX19" fmla="*/ 17966 w 147021"/>
                <a:gd name="connsiteY19" fmla="*/ 118326 h 147021"/>
                <a:gd name="connsiteX20" fmla="*/ 17966 w 147021"/>
                <a:gd name="connsiteY20" fmla="*/ 38924 h 14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021" h="147021">
                  <a:moveTo>
                    <a:pt x="28695" y="147021"/>
                  </a:moveTo>
                  <a:cubicBezTo>
                    <a:pt x="44518" y="147021"/>
                    <a:pt x="57391" y="134149"/>
                    <a:pt x="57391" y="118326"/>
                  </a:cubicBezTo>
                  <a:lnTo>
                    <a:pt x="57391" y="57391"/>
                  </a:lnTo>
                  <a:lnTo>
                    <a:pt x="118326" y="57391"/>
                  </a:lnTo>
                  <a:cubicBezTo>
                    <a:pt x="134149" y="57391"/>
                    <a:pt x="147021" y="44518"/>
                    <a:pt x="147021" y="28696"/>
                  </a:cubicBezTo>
                  <a:cubicBezTo>
                    <a:pt x="147020" y="12872"/>
                    <a:pt x="134148" y="0"/>
                    <a:pt x="118325" y="0"/>
                  </a:cubicBezTo>
                  <a:lnTo>
                    <a:pt x="38924" y="0"/>
                  </a:lnTo>
                  <a:cubicBezTo>
                    <a:pt x="17461" y="0"/>
                    <a:pt x="0" y="17461"/>
                    <a:pt x="0" y="38924"/>
                  </a:cubicBezTo>
                  <a:lnTo>
                    <a:pt x="0" y="118326"/>
                  </a:lnTo>
                  <a:cubicBezTo>
                    <a:pt x="0" y="134149"/>
                    <a:pt x="12872" y="147021"/>
                    <a:pt x="28695" y="147021"/>
                  </a:cubicBezTo>
                  <a:close/>
                  <a:moveTo>
                    <a:pt x="17964" y="38924"/>
                  </a:moveTo>
                  <a:cubicBezTo>
                    <a:pt x="17964" y="27368"/>
                    <a:pt x="27367" y="17966"/>
                    <a:pt x="38923" y="17966"/>
                  </a:cubicBezTo>
                  <a:lnTo>
                    <a:pt x="118325" y="17966"/>
                  </a:lnTo>
                  <a:cubicBezTo>
                    <a:pt x="124242" y="17966"/>
                    <a:pt x="129054" y="22779"/>
                    <a:pt x="129054" y="28696"/>
                  </a:cubicBezTo>
                  <a:cubicBezTo>
                    <a:pt x="129054" y="34613"/>
                    <a:pt x="124242" y="39426"/>
                    <a:pt x="118325" y="39426"/>
                  </a:cubicBezTo>
                  <a:lnTo>
                    <a:pt x="48408" y="39426"/>
                  </a:lnTo>
                  <a:cubicBezTo>
                    <a:pt x="43446" y="39426"/>
                    <a:pt x="39425" y="43447"/>
                    <a:pt x="39425" y="48409"/>
                  </a:cubicBezTo>
                  <a:lnTo>
                    <a:pt x="39425" y="118326"/>
                  </a:lnTo>
                  <a:cubicBezTo>
                    <a:pt x="39425" y="124243"/>
                    <a:pt x="34611" y="129057"/>
                    <a:pt x="28695" y="129057"/>
                  </a:cubicBezTo>
                  <a:cubicBezTo>
                    <a:pt x="22778" y="129057"/>
                    <a:pt x="17966" y="124243"/>
                    <a:pt x="17966" y="118326"/>
                  </a:cubicBezTo>
                  <a:lnTo>
                    <a:pt x="17966" y="38924"/>
                  </a:ln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Полилиния: фигура 33">
              <a:extLst>
                <a:ext uri="{FF2B5EF4-FFF2-40B4-BE49-F238E27FC236}">
                  <a16:creationId xmlns:a16="http://schemas.microsoft.com/office/drawing/2014/main" id="{072DBD53-6639-4167-A302-BD31170A5036}"/>
                </a:ext>
              </a:extLst>
            </p:cNvPr>
            <p:cNvSpPr/>
            <p:nvPr/>
          </p:nvSpPr>
          <p:spPr>
            <a:xfrm>
              <a:off x="4586971" y="675805"/>
              <a:ext cx="147021" cy="147019"/>
            </a:xfrm>
            <a:custGeom>
              <a:avLst/>
              <a:gdLst>
                <a:gd name="connsiteX0" fmla="*/ 108096 w 147021"/>
                <a:gd name="connsiteY0" fmla="*/ 0 h 147019"/>
                <a:gd name="connsiteX1" fmla="*/ 86795 w 147021"/>
                <a:gd name="connsiteY1" fmla="*/ 0 h 147019"/>
                <a:gd name="connsiteX2" fmla="*/ 77812 w 147021"/>
                <a:gd name="connsiteY2" fmla="*/ 8983 h 147019"/>
                <a:gd name="connsiteX3" fmla="*/ 86795 w 147021"/>
                <a:gd name="connsiteY3" fmla="*/ 17966 h 147019"/>
                <a:gd name="connsiteX4" fmla="*/ 108096 w 147021"/>
                <a:gd name="connsiteY4" fmla="*/ 17966 h 147019"/>
                <a:gd name="connsiteX5" fmla="*/ 129054 w 147021"/>
                <a:gd name="connsiteY5" fmla="*/ 38924 h 147019"/>
                <a:gd name="connsiteX6" fmla="*/ 129054 w 147021"/>
                <a:gd name="connsiteY6" fmla="*/ 118326 h 147019"/>
                <a:gd name="connsiteX7" fmla="*/ 118324 w 147021"/>
                <a:gd name="connsiteY7" fmla="*/ 129057 h 147019"/>
                <a:gd name="connsiteX8" fmla="*/ 107593 w 147021"/>
                <a:gd name="connsiteY8" fmla="*/ 118326 h 147019"/>
                <a:gd name="connsiteX9" fmla="*/ 107593 w 147021"/>
                <a:gd name="connsiteY9" fmla="*/ 48408 h 147019"/>
                <a:gd name="connsiteX10" fmla="*/ 98610 w 147021"/>
                <a:gd name="connsiteY10" fmla="*/ 39425 h 147019"/>
                <a:gd name="connsiteX11" fmla="*/ 28692 w 147021"/>
                <a:gd name="connsiteY11" fmla="*/ 39425 h 147019"/>
                <a:gd name="connsiteX12" fmla="*/ 17962 w 147021"/>
                <a:gd name="connsiteY12" fmla="*/ 28695 h 147019"/>
                <a:gd name="connsiteX13" fmla="*/ 28692 w 147021"/>
                <a:gd name="connsiteY13" fmla="*/ 17964 h 147019"/>
                <a:gd name="connsiteX14" fmla="*/ 50864 w 147021"/>
                <a:gd name="connsiteY14" fmla="*/ 17964 h 147019"/>
                <a:gd name="connsiteX15" fmla="*/ 59847 w 147021"/>
                <a:gd name="connsiteY15" fmla="*/ 8982 h 147019"/>
                <a:gd name="connsiteX16" fmla="*/ 50867 w 147021"/>
                <a:gd name="connsiteY16" fmla="*/ 0 h 147019"/>
                <a:gd name="connsiteX17" fmla="*/ 28695 w 147021"/>
                <a:gd name="connsiteY17" fmla="*/ 0 h 147019"/>
                <a:gd name="connsiteX18" fmla="*/ 0 w 147021"/>
                <a:gd name="connsiteY18" fmla="*/ 28695 h 147019"/>
                <a:gd name="connsiteX19" fmla="*/ 28695 w 147021"/>
                <a:gd name="connsiteY19" fmla="*/ 57389 h 147019"/>
                <a:gd name="connsiteX20" fmla="*/ 89631 w 147021"/>
                <a:gd name="connsiteY20" fmla="*/ 57389 h 147019"/>
                <a:gd name="connsiteX21" fmla="*/ 89631 w 147021"/>
                <a:gd name="connsiteY21" fmla="*/ 118325 h 147019"/>
                <a:gd name="connsiteX22" fmla="*/ 118326 w 147021"/>
                <a:gd name="connsiteY22" fmla="*/ 147020 h 147019"/>
                <a:gd name="connsiteX23" fmla="*/ 147021 w 147021"/>
                <a:gd name="connsiteY23" fmla="*/ 118325 h 147019"/>
                <a:gd name="connsiteX24" fmla="*/ 147021 w 147021"/>
                <a:gd name="connsiteY24" fmla="*/ 38924 h 147019"/>
                <a:gd name="connsiteX25" fmla="*/ 108096 w 147021"/>
                <a:gd name="connsiteY25" fmla="*/ 0 h 14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7021" h="147019">
                  <a:moveTo>
                    <a:pt x="108096" y="0"/>
                  </a:moveTo>
                  <a:lnTo>
                    <a:pt x="86795" y="0"/>
                  </a:lnTo>
                  <a:cubicBezTo>
                    <a:pt x="81833" y="0"/>
                    <a:pt x="77812" y="4022"/>
                    <a:pt x="77812" y="8983"/>
                  </a:cubicBezTo>
                  <a:cubicBezTo>
                    <a:pt x="77812" y="13943"/>
                    <a:pt x="81833" y="17966"/>
                    <a:pt x="86795" y="17966"/>
                  </a:cubicBezTo>
                  <a:lnTo>
                    <a:pt x="108096" y="17966"/>
                  </a:lnTo>
                  <a:cubicBezTo>
                    <a:pt x="119652" y="17966"/>
                    <a:pt x="129054" y="27368"/>
                    <a:pt x="129054" y="38924"/>
                  </a:cubicBezTo>
                  <a:lnTo>
                    <a:pt x="129054" y="118326"/>
                  </a:lnTo>
                  <a:cubicBezTo>
                    <a:pt x="129054" y="124243"/>
                    <a:pt x="124242" y="129057"/>
                    <a:pt x="118324" y="129057"/>
                  </a:cubicBezTo>
                  <a:cubicBezTo>
                    <a:pt x="112406" y="129057"/>
                    <a:pt x="107593" y="124243"/>
                    <a:pt x="107593" y="118326"/>
                  </a:cubicBezTo>
                  <a:lnTo>
                    <a:pt x="107593" y="48408"/>
                  </a:lnTo>
                  <a:cubicBezTo>
                    <a:pt x="107593" y="43447"/>
                    <a:pt x="103571" y="39425"/>
                    <a:pt x="98610" y="39425"/>
                  </a:cubicBezTo>
                  <a:lnTo>
                    <a:pt x="28692" y="39425"/>
                  </a:lnTo>
                  <a:cubicBezTo>
                    <a:pt x="22776" y="39425"/>
                    <a:pt x="17962" y="34611"/>
                    <a:pt x="17962" y="28695"/>
                  </a:cubicBezTo>
                  <a:cubicBezTo>
                    <a:pt x="17962" y="22778"/>
                    <a:pt x="22774" y="17964"/>
                    <a:pt x="28692" y="17964"/>
                  </a:cubicBezTo>
                  <a:lnTo>
                    <a:pt x="50864" y="17964"/>
                  </a:lnTo>
                  <a:cubicBezTo>
                    <a:pt x="55826" y="17964"/>
                    <a:pt x="59847" y="13942"/>
                    <a:pt x="59847" y="8982"/>
                  </a:cubicBezTo>
                  <a:cubicBezTo>
                    <a:pt x="59847" y="4021"/>
                    <a:pt x="55827" y="0"/>
                    <a:pt x="50867" y="0"/>
                  </a:cubicBezTo>
                  <a:lnTo>
                    <a:pt x="28695" y="0"/>
                  </a:lnTo>
                  <a:cubicBezTo>
                    <a:pt x="12872" y="0"/>
                    <a:pt x="0" y="12872"/>
                    <a:pt x="0" y="28695"/>
                  </a:cubicBezTo>
                  <a:cubicBezTo>
                    <a:pt x="0" y="44517"/>
                    <a:pt x="12872" y="57389"/>
                    <a:pt x="28695" y="57389"/>
                  </a:cubicBezTo>
                  <a:lnTo>
                    <a:pt x="89631" y="57389"/>
                  </a:lnTo>
                  <a:lnTo>
                    <a:pt x="89631" y="118325"/>
                  </a:lnTo>
                  <a:cubicBezTo>
                    <a:pt x="89631" y="134148"/>
                    <a:pt x="102503" y="147020"/>
                    <a:pt x="118326" y="147020"/>
                  </a:cubicBezTo>
                  <a:cubicBezTo>
                    <a:pt x="134149" y="147020"/>
                    <a:pt x="147021" y="134148"/>
                    <a:pt x="147021" y="118325"/>
                  </a:cubicBezTo>
                  <a:lnTo>
                    <a:pt x="147021" y="38924"/>
                  </a:lnTo>
                  <a:cubicBezTo>
                    <a:pt x="147020" y="17461"/>
                    <a:pt x="129559" y="0"/>
                    <a:pt x="108096" y="0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олилиния: фигура 34">
              <a:extLst>
                <a:ext uri="{FF2B5EF4-FFF2-40B4-BE49-F238E27FC236}">
                  <a16:creationId xmlns:a16="http://schemas.microsoft.com/office/drawing/2014/main" id="{7983E475-DBCB-48E9-95E6-6D6E047AAF4F}"/>
                </a:ext>
              </a:extLst>
            </p:cNvPr>
            <p:cNvSpPr/>
            <p:nvPr/>
          </p:nvSpPr>
          <p:spPr>
            <a:xfrm>
              <a:off x="4121991" y="1140783"/>
              <a:ext cx="147019" cy="147021"/>
            </a:xfrm>
            <a:custGeom>
              <a:avLst/>
              <a:gdLst>
                <a:gd name="connsiteX0" fmla="*/ 118325 w 147019"/>
                <a:gd name="connsiteY0" fmla="*/ 89630 h 147021"/>
                <a:gd name="connsiteX1" fmla="*/ 57391 w 147019"/>
                <a:gd name="connsiteY1" fmla="*/ 89630 h 147021"/>
                <a:gd name="connsiteX2" fmla="*/ 57391 w 147019"/>
                <a:gd name="connsiteY2" fmla="*/ 28695 h 147021"/>
                <a:gd name="connsiteX3" fmla="*/ 28695 w 147019"/>
                <a:gd name="connsiteY3" fmla="*/ 0 h 147021"/>
                <a:gd name="connsiteX4" fmla="*/ 0 w 147019"/>
                <a:gd name="connsiteY4" fmla="*/ 28696 h 147021"/>
                <a:gd name="connsiteX5" fmla="*/ 0 w 147019"/>
                <a:gd name="connsiteY5" fmla="*/ 108098 h 147021"/>
                <a:gd name="connsiteX6" fmla="*/ 38924 w 147019"/>
                <a:gd name="connsiteY6" fmla="*/ 147021 h 147021"/>
                <a:gd name="connsiteX7" fmla="*/ 59304 w 147019"/>
                <a:gd name="connsiteY7" fmla="*/ 147021 h 147021"/>
                <a:gd name="connsiteX8" fmla="*/ 68287 w 147019"/>
                <a:gd name="connsiteY8" fmla="*/ 138038 h 147021"/>
                <a:gd name="connsiteX9" fmla="*/ 59304 w 147019"/>
                <a:gd name="connsiteY9" fmla="*/ 129055 h 147021"/>
                <a:gd name="connsiteX10" fmla="*/ 38924 w 147019"/>
                <a:gd name="connsiteY10" fmla="*/ 129055 h 147021"/>
                <a:gd name="connsiteX11" fmla="*/ 17966 w 147019"/>
                <a:gd name="connsiteY11" fmla="*/ 108097 h 147021"/>
                <a:gd name="connsiteX12" fmla="*/ 17966 w 147019"/>
                <a:gd name="connsiteY12" fmla="*/ 28695 h 147021"/>
                <a:gd name="connsiteX13" fmla="*/ 28695 w 147019"/>
                <a:gd name="connsiteY13" fmla="*/ 17964 h 147021"/>
                <a:gd name="connsiteX14" fmla="*/ 39425 w 147019"/>
                <a:gd name="connsiteY14" fmla="*/ 28695 h 147021"/>
                <a:gd name="connsiteX15" fmla="*/ 39425 w 147019"/>
                <a:gd name="connsiteY15" fmla="*/ 98612 h 147021"/>
                <a:gd name="connsiteX16" fmla="*/ 48408 w 147019"/>
                <a:gd name="connsiteY16" fmla="*/ 107595 h 147021"/>
                <a:gd name="connsiteX17" fmla="*/ 118325 w 147019"/>
                <a:gd name="connsiteY17" fmla="*/ 107595 h 147021"/>
                <a:gd name="connsiteX18" fmla="*/ 129054 w 147019"/>
                <a:gd name="connsiteY18" fmla="*/ 118325 h 147021"/>
                <a:gd name="connsiteX19" fmla="*/ 118325 w 147019"/>
                <a:gd name="connsiteY19" fmla="*/ 129055 h 147021"/>
                <a:gd name="connsiteX20" fmla="*/ 95233 w 147019"/>
                <a:gd name="connsiteY20" fmla="*/ 129055 h 147021"/>
                <a:gd name="connsiteX21" fmla="*/ 86250 w 147019"/>
                <a:gd name="connsiteY21" fmla="*/ 138038 h 147021"/>
                <a:gd name="connsiteX22" fmla="*/ 95233 w 147019"/>
                <a:gd name="connsiteY22" fmla="*/ 147021 h 147021"/>
                <a:gd name="connsiteX23" fmla="*/ 118325 w 147019"/>
                <a:gd name="connsiteY23" fmla="*/ 147021 h 147021"/>
                <a:gd name="connsiteX24" fmla="*/ 147020 w 147019"/>
                <a:gd name="connsiteY24" fmla="*/ 118326 h 147021"/>
                <a:gd name="connsiteX25" fmla="*/ 118325 w 147019"/>
                <a:gd name="connsiteY25" fmla="*/ 89630 h 14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7019" h="147021">
                  <a:moveTo>
                    <a:pt x="118325" y="89630"/>
                  </a:moveTo>
                  <a:lnTo>
                    <a:pt x="57391" y="89630"/>
                  </a:lnTo>
                  <a:lnTo>
                    <a:pt x="57391" y="28695"/>
                  </a:lnTo>
                  <a:cubicBezTo>
                    <a:pt x="57391" y="12872"/>
                    <a:pt x="44518" y="0"/>
                    <a:pt x="28695" y="0"/>
                  </a:cubicBezTo>
                  <a:cubicBezTo>
                    <a:pt x="12872" y="0"/>
                    <a:pt x="0" y="12874"/>
                    <a:pt x="0" y="28696"/>
                  </a:cubicBezTo>
                  <a:lnTo>
                    <a:pt x="0" y="108098"/>
                  </a:lnTo>
                  <a:cubicBezTo>
                    <a:pt x="0" y="129560"/>
                    <a:pt x="17461" y="147021"/>
                    <a:pt x="38924" y="147021"/>
                  </a:cubicBezTo>
                  <a:lnTo>
                    <a:pt x="59304" y="147021"/>
                  </a:lnTo>
                  <a:cubicBezTo>
                    <a:pt x="64266" y="147021"/>
                    <a:pt x="68287" y="142999"/>
                    <a:pt x="68287" y="138038"/>
                  </a:cubicBezTo>
                  <a:cubicBezTo>
                    <a:pt x="68287" y="133078"/>
                    <a:pt x="64266" y="129055"/>
                    <a:pt x="59304" y="129055"/>
                  </a:cubicBezTo>
                  <a:lnTo>
                    <a:pt x="38924" y="129055"/>
                  </a:lnTo>
                  <a:cubicBezTo>
                    <a:pt x="27368" y="129055"/>
                    <a:pt x="17966" y="119653"/>
                    <a:pt x="17966" y="108097"/>
                  </a:cubicBezTo>
                  <a:lnTo>
                    <a:pt x="17966" y="28695"/>
                  </a:lnTo>
                  <a:cubicBezTo>
                    <a:pt x="17966" y="22778"/>
                    <a:pt x="22778" y="17964"/>
                    <a:pt x="28695" y="17964"/>
                  </a:cubicBezTo>
                  <a:cubicBezTo>
                    <a:pt x="34611" y="17964"/>
                    <a:pt x="39425" y="22778"/>
                    <a:pt x="39425" y="28695"/>
                  </a:cubicBezTo>
                  <a:lnTo>
                    <a:pt x="39425" y="98612"/>
                  </a:lnTo>
                  <a:cubicBezTo>
                    <a:pt x="39425" y="103573"/>
                    <a:pt x="43446" y="107595"/>
                    <a:pt x="48408" y="107595"/>
                  </a:cubicBezTo>
                  <a:lnTo>
                    <a:pt x="118325" y="107595"/>
                  </a:lnTo>
                  <a:cubicBezTo>
                    <a:pt x="124242" y="107595"/>
                    <a:pt x="129054" y="112408"/>
                    <a:pt x="129054" y="118325"/>
                  </a:cubicBezTo>
                  <a:cubicBezTo>
                    <a:pt x="129054" y="124242"/>
                    <a:pt x="124242" y="129055"/>
                    <a:pt x="118325" y="129055"/>
                  </a:cubicBezTo>
                  <a:lnTo>
                    <a:pt x="95233" y="129055"/>
                  </a:lnTo>
                  <a:cubicBezTo>
                    <a:pt x="90271" y="129055"/>
                    <a:pt x="86250" y="133078"/>
                    <a:pt x="86250" y="138038"/>
                  </a:cubicBezTo>
                  <a:cubicBezTo>
                    <a:pt x="86250" y="142999"/>
                    <a:pt x="90271" y="147021"/>
                    <a:pt x="95233" y="147021"/>
                  </a:cubicBezTo>
                  <a:lnTo>
                    <a:pt x="118325" y="147021"/>
                  </a:lnTo>
                  <a:cubicBezTo>
                    <a:pt x="134148" y="147021"/>
                    <a:pt x="147020" y="134149"/>
                    <a:pt x="147020" y="118326"/>
                  </a:cubicBezTo>
                  <a:cubicBezTo>
                    <a:pt x="147020" y="102503"/>
                    <a:pt x="134148" y="89630"/>
                    <a:pt x="118325" y="89630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Полилиния: фигура 35">
              <a:extLst>
                <a:ext uri="{FF2B5EF4-FFF2-40B4-BE49-F238E27FC236}">
                  <a16:creationId xmlns:a16="http://schemas.microsoft.com/office/drawing/2014/main" id="{153A4430-B0F1-48CB-961E-468EEC265EC8}"/>
                </a:ext>
              </a:extLst>
            </p:cNvPr>
            <p:cNvSpPr/>
            <p:nvPr/>
          </p:nvSpPr>
          <p:spPr>
            <a:xfrm>
              <a:off x="4586969" y="1140783"/>
              <a:ext cx="147021" cy="147019"/>
            </a:xfrm>
            <a:custGeom>
              <a:avLst/>
              <a:gdLst>
                <a:gd name="connsiteX0" fmla="*/ 118326 w 147021"/>
                <a:gd name="connsiteY0" fmla="*/ 0 h 147019"/>
                <a:gd name="connsiteX1" fmla="*/ 89630 w 147021"/>
                <a:gd name="connsiteY1" fmla="*/ 28695 h 147019"/>
                <a:gd name="connsiteX2" fmla="*/ 89630 w 147021"/>
                <a:gd name="connsiteY2" fmla="*/ 89630 h 147019"/>
                <a:gd name="connsiteX3" fmla="*/ 28695 w 147021"/>
                <a:gd name="connsiteY3" fmla="*/ 89630 h 147019"/>
                <a:gd name="connsiteX4" fmla="*/ 0 w 147021"/>
                <a:gd name="connsiteY4" fmla="*/ 118325 h 147019"/>
                <a:gd name="connsiteX5" fmla="*/ 28695 w 147021"/>
                <a:gd name="connsiteY5" fmla="*/ 147020 h 147019"/>
                <a:gd name="connsiteX6" fmla="*/ 108097 w 147021"/>
                <a:gd name="connsiteY6" fmla="*/ 147020 h 147019"/>
                <a:gd name="connsiteX7" fmla="*/ 147021 w 147021"/>
                <a:gd name="connsiteY7" fmla="*/ 108097 h 147019"/>
                <a:gd name="connsiteX8" fmla="*/ 147021 w 147021"/>
                <a:gd name="connsiteY8" fmla="*/ 28695 h 147019"/>
                <a:gd name="connsiteX9" fmla="*/ 118326 w 147021"/>
                <a:gd name="connsiteY9" fmla="*/ 0 h 147019"/>
                <a:gd name="connsiteX10" fmla="*/ 129057 w 147021"/>
                <a:gd name="connsiteY10" fmla="*/ 108097 h 147019"/>
                <a:gd name="connsiteX11" fmla="*/ 108098 w 147021"/>
                <a:gd name="connsiteY11" fmla="*/ 129055 h 147019"/>
                <a:gd name="connsiteX12" fmla="*/ 28696 w 147021"/>
                <a:gd name="connsiteY12" fmla="*/ 129055 h 147019"/>
                <a:gd name="connsiteX13" fmla="*/ 17966 w 147021"/>
                <a:gd name="connsiteY13" fmla="*/ 118325 h 147019"/>
                <a:gd name="connsiteX14" fmla="*/ 28696 w 147021"/>
                <a:gd name="connsiteY14" fmla="*/ 107595 h 147019"/>
                <a:gd name="connsiteX15" fmla="*/ 98613 w 147021"/>
                <a:gd name="connsiteY15" fmla="*/ 107595 h 147019"/>
                <a:gd name="connsiteX16" fmla="*/ 107596 w 147021"/>
                <a:gd name="connsiteY16" fmla="*/ 98612 h 147019"/>
                <a:gd name="connsiteX17" fmla="*/ 107596 w 147021"/>
                <a:gd name="connsiteY17" fmla="*/ 28695 h 147019"/>
                <a:gd name="connsiteX18" fmla="*/ 118328 w 147021"/>
                <a:gd name="connsiteY18" fmla="*/ 17964 h 147019"/>
                <a:gd name="connsiteX19" fmla="*/ 129058 w 147021"/>
                <a:gd name="connsiteY19" fmla="*/ 28695 h 147019"/>
                <a:gd name="connsiteX20" fmla="*/ 129058 w 147021"/>
                <a:gd name="connsiteY20" fmla="*/ 108097 h 14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021" h="147019">
                  <a:moveTo>
                    <a:pt x="118326" y="0"/>
                  </a:moveTo>
                  <a:cubicBezTo>
                    <a:pt x="102503" y="0"/>
                    <a:pt x="89630" y="12872"/>
                    <a:pt x="89630" y="28695"/>
                  </a:cubicBezTo>
                  <a:lnTo>
                    <a:pt x="89630" y="89630"/>
                  </a:lnTo>
                  <a:lnTo>
                    <a:pt x="28695" y="89630"/>
                  </a:lnTo>
                  <a:cubicBezTo>
                    <a:pt x="12872" y="89630"/>
                    <a:pt x="0" y="102503"/>
                    <a:pt x="0" y="118325"/>
                  </a:cubicBezTo>
                  <a:cubicBezTo>
                    <a:pt x="0" y="134148"/>
                    <a:pt x="12872" y="147020"/>
                    <a:pt x="28695" y="147020"/>
                  </a:cubicBezTo>
                  <a:lnTo>
                    <a:pt x="108097" y="147020"/>
                  </a:lnTo>
                  <a:cubicBezTo>
                    <a:pt x="129560" y="147021"/>
                    <a:pt x="147021" y="129560"/>
                    <a:pt x="147021" y="108097"/>
                  </a:cubicBezTo>
                  <a:lnTo>
                    <a:pt x="147021" y="28695"/>
                  </a:lnTo>
                  <a:cubicBezTo>
                    <a:pt x="147021" y="12874"/>
                    <a:pt x="134149" y="0"/>
                    <a:pt x="118326" y="0"/>
                  </a:cubicBezTo>
                  <a:close/>
                  <a:moveTo>
                    <a:pt x="129057" y="108097"/>
                  </a:moveTo>
                  <a:cubicBezTo>
                    <a:pt x="129057" y="119653"/>
                    <a:pt x="119654" y="129055"/>
                    <a:pt x="108098" y="129055"/>
                  </a:cubicBezTo>
                  <a:lnTo>
                    <a:pt x="28696" y="129055"/>
                  </a:lnTo>
                  <a:cubicBezTo>
                    <a:pt x="22779" y="129055"/>
                    <a:pt x="17966" y="124242"/>
                    <a:pt x="17966" y="118325"/>
                  </a:cubicBezTo>
                  <a:cubicBezTo>
                    <a:pt x="17966" y="112408"/>
                    <a:pt x="22778" y="107595"/>
                    <a:pt x="28696" y="107595"/>
                  </a:cubicBezTo>
                  <a:lnTo>
                    <a:pt x="98613" y="107595"/>
                  </a:lnTo>
                  <a:cubicBezTo>
                    <a:pt x="103575" y="107595"/>
                    <a:pt x="107596" y="103574"/>
                    <a:pt x="107596" y="98612"/>
                  </a:cubicBezTo>
                  <a:lnTo>
                    <a:pt x="107596" y="28695"/>
                  </a:lnTo>
                  <a:cubicBezTo>
                    <a:pt x="107596" y="22778"/>
                    <a:pt x="112410" y="17964"/>
                    <a:pt x="118328" y="17964"/>
                  </a:cubicBezTo>
                  <a:cubicBezTo>
                    <a:pt x="124246" y="17964"/>
                    <a:pt x="129058" y="22778"/>
                    <a:pt x="129058" y="28695"/>
                  </a:cubicBezTo>
                  <a:lnTo>
                    <a:pt x="129058" y="108097"/>
                  </a:ln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Полилиния: фигура 36">
              <a:extLst>
                <a:ext uri="{FF2B5EF4-FFF2-40B4-BE49-F238E27FC236}">
                  <a16:creationId xmlns:a16="http://schemas.microsoft.com/office/drawing/2014/main" id="{6C3D1B4B-A6BC-4886-AE74-509AB5D4F45C}"/>
                </a:ext>
              </a:extLst>
            </p:cNvPr>
            <p:cNvSpPr/>
            <p:nvPr/>
          </p:nvSpPr>
          <p:spPr>
            <a:xfrm>
              <a:off x="4456564" y="935067"/>
              <a:ext cx="17965" cy="31697"/>
            </a:xfrm>
            <a:custGeom>
              <a:avLst/>
              <a:gdLst>
                <a:gd name="connsiteX0" fmla="*/ 8983 w 17965"/>
                <a:gd name="connsiteY0" fmla="*/ 31697 h 31697"/>
                <a:gd name="connsiteX1" fmla="*/ 17966 w 17965"/>
                <a:gd name="connsiteY1" fmla="*/ 22715 h 31697"/>
                <a:gd name="connsiteX2" fmla="*/ 17966 w 17965"/>
                <a:gd name="connsiteY2" fmla="*/ 8983 h 31697"/>
                <a:gd name="connsiteX3" fmla="*/ 8983 w 17965"/>
                <a:gd name="connsiteY3" fmla="*/ 0 h 31697"/>
                <a:gd name="connsiteX4" fmla="*/ 0 w 17965"/>
                <a:gd name="connsiteY4" fmla="*/ 8983 h 31697"/>
                <a:gd name="connsiteX5" fmla="*/ 0 w 17965"/>
                <a:gd name="connsiteY5" fmla="*/ 22715 h 31697"/>
                <a:gd name="connsiteX6" fmla="*/ 8983 w 17965"/>
                <a:gd name="connsiteY6" fmla="*/ 31697 h 3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65" h="31697">
                  <a:moveTo>
                    <a:pt x="8983" y="31697"/>
                  </a:moveTo>
                  <a:cubicBezTo>
                    <a:pt x="13945" y="31697"/>
                    <a:pt x="17966" y="27676"/>
                    <a:pt x="17966" y="22715"/>
                  </a:cubicBezTo>
                  <a:lnTo>
                    <a:pt x="17966" y="8983"/>
                  </a:lnTo>
                  <a:cubicBezTo>
                    <a:pt x="17966" y="4022"/>
                    <a:pt x="13945" y="0"/>
                    <a:pt x="8983" y="0"/>
                  </a:cubicBezTo>
                  <a:cubicBezTo>
                    <a:pt x="4021" y="0"/>
                    <a:pt x="0" y="4022"/>
                    <a:pt x="0" y="8983"/>
                  </a:cubicBezTo>
                  <a:lnTo>
                    <a:pt x="0" y="22715"/>
                  </a:lnTo>
                  <a:cubicBezTo>
                    <a:pt x="0" y="27675"/>
                    <a:pt x="4021" y="31697"/>
                    <a:pt x="8983" y="31697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Полилиния: фигура 37">
              <a:extLst>
                <a:ext uri="{FF2B5EF4-FFF2-40B4-BE49-F238E27FC236}">
                  <a16:creationId xmlns:a16="http://schemas.microsoft.com/office/drawing/2014/main" id="{95423C2C-172F-4EC2-BBD0-5F1DFA7CD684}"/>
                </a:ext>
              </a:extLst>
            </p:cNvPr>
            <p:cNvSpPr/>
            <p:nvPr/>
          </p:nvSpPr>
          <p:spPr>
            <a:xfrm>
              <a:off x="4381451" y="935067"/>
              <a:ext cx="17965" cy="31697"/>
            </a:xfrm>
            <a:custGeom>
              <a:avLst/>
              <a:gdLst>
                <a:gd name="connsiteX0" fmla="*/ 8983 w 17965"/>
                <a:gd name="connsiteY0" fmla="*/ 31697 h 31697"/>
                <a:gd name="connsiteX1" fmla="*/ 17966 w 17965"/>
                <a:gd name="connsiteY1" fmla="*/ 22715 h 31697"/>
                <a:gd name="connsiteX2" fmla="*/ 17966 w 17965"/>
                <a:gd name="connsiteY2" fmla="*/ 8983 h 31697"/>
                <a:gd name="connsiteX3" fmla="*/ 8983 w 17965"/>
                <a:gd name="connsiteY3" fmla="*/ 0 h 31697"/>
                <a:gd name="connsiteX4" fmla="*/ 0 w 17965"/>
                <a:gd name="connsiteY4" fmla="*/ 8983 h 31697"/>
                <a:gd name="connsiteX5" fmla="*/ 0 w 17965"/>
                <a:gd name="connsiteY5" fmla="*/ 22715 h 31697"/>
                <a:gd name="connsiteX6" fmla="*/ 8983 w 17965"/>
                <a:gd name="connsiteY6" fmla="*/ 31697 h 3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65" h="31697">
                  <a:moveTo>
                    <a:pt x="8983" y="31697"/>
                  </a:moveTo>
                  <a:cubicBezTo>
                    <a:pt x="13945" y="31697"/>
                    <a:pt x="17966" y="27676"/>
                    <a:pt x="17966" y="22715"/>
                  </a:cubicBezTo>
                  <a:lnTo>
                    <a:pt x="17966" y="8983"/>
                  </a:lnTo>
                  <a:cubicBezTo>
                    <a:pt x="17966" y="4022"/>
                    <a:pt x="13945" y="0"/>
                    <a:pt x="8983" y="0"/>
                  </a:cubicBezTo>
                  <a:cubicBezTo>
                    <a:pt x="4021" y="0"/>
                    <a:pt x="0" y="4022"/>
                    <a:pt x="0" y="8983"/>
                  </a:cubicBezTo>
                  <a:lnTo>
                    <a:pt x="0" y="22715"/>
                  </a:lnTo>
                  <a:cubicBezTo>
                    <a:pt x="1" y="27675"/>
                    <a:pt x="4022" y="31697"/>
                    <a:pt x="8983" y="31697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Полилиния: фигура 39">
              <a:extLst>
                <a:ext uri="{FF2B5EF4-FFF2-40B4-BE49-F238E27FC236}">
                  <a16:creationId xmlns:a16="http://schemas.microsoft.com/office/drawing/2014/main" id="{B79F98C8-BA98-400D-A1DD-98ED284503AE}"/>
                </a:ext>
              </a:extLst>
            </p:cNvPr>
            <p:cNvSpPr/>
            <p:nvPr/>
          </p:nvSpPr>
          <p:spPr>
            <a:xfrm>
              <a:off x="4397021" y="990173"/>
              <a:ext cx="61938" cy="29713"/>
            </a:xfrm>
            <a:custGeom>
              <a:avLst/>
              <a:gdLst>
                <a:gd name="connsiteX0" fmla="*/ 886 w 61938"/>
                <a:gd name="connsiteY0" fmla="*/ 12852 h 29713"/>
                <a:gd name="connsiteX1" fmla="*/ 30969 w 61938"/>
                <a:gd name="connsiteY1" fmla="*/ 29713 h 29713"/>
                <a:gd name="connsiteX2" fmla="*/ 61053 w 61938"/>
                <a:gd name="connsiteY2" fmla="*/ 12852 h 29713"/>
                <a:gd name="connsiteX3" fmla="*/ 61939 w 61938"/>
                <a:gd name="connsiteY3" fmla="*/ 8983 h 29713"/>
                <a:gd name="connsiteX4" fmla="*/ 52956 w 61938"/>
                <a:gd name="connsiteY4" fmla="*/ 0 h 29713"/>
                <a:gd name="connsiteX5" fmla="*/ 44708 w 61938"/>
                <a:gd name="connsiteY5" fmla="*/ 5426 h 29713"/>
                <a:gd name="connsiteX6" fmla="*/ 44706 w 61938"/>
                <a:gd name="connsiteY6" fmla="*/ 5423 h 29713"/>
                <a:gd name="connsiteX7" fmla="*/ 30969 w 61938"/>
                <a:gd name="connsiteY7" fmla="*/ 11748 h 29713"/>
                <a:gd name="connsiteX8" fmla="*/ 17233 w 61938"/>
                <a:gd name="connsiteY8" fmla="*/ 5423 h 29713"/>
                <a:gd name="connsiteX9" fmla="*/ 17230 w 61938"/>
                <a:gd name="connsiteY9" fmla="*/ 5426 h 29713"/>
                <a:gd name="connsiteX10" fmla="*/ 8983 w 61938"/>
                <a:gd name="connsiteY10" fmla="*/ 0 h 29713"/>
                <a:gd name="connsiteX11" fmla="*/ 0 w 61938"/>
                <a:gd name="connsiteY11" fmla="*/ 8983 h 29713"/>
                <a:gd name="connsiteX12" fmla="*/ 886 w 61938"/>
                <a:gd name="connsiteY12" fmla="*/ 12852 h 2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938" h="29713">
                  <a:moveTo>
                    <a:pt x="886" y="12852"/>
                  </a:moveTo>
                  <a:cubicBezTo>
                    <a:pt x="3708" y="19284"/>
                    <a:pt x="13016" y="29713"/>
                    <a:pt x="30969" y="29713"/>
                  </a:cubicBezTo>
                  <a:cubicBezTo>
                    <a:pt x="48923" y="29713"/>
                    <a:pt x="58231" y="19284"/>
                    <a:pt x="61053" y="12852"/>
                  </a:cubicBezTo>
                  <a:cubicBezTo>
                    <a:pt x="61615" y="11679"/>
                    <a:pt x="61939" y="10371"/>
                    <a:pt x="61939" y="8983"/>
                  </a:cubicBezTo>
                  <a:cubicBezTo>
                    <a:pt x="61939" y="4022"/>
                    <a:pt x="57916" y="0"/>
                    <a:pt x="52956" y="0"/>
                  </a:cubicBezTo>
                  <a:cubicBezTo>
                    <a:pt x="49259" y="0"/>
                    <a:pt x="46086" y="2235"/>
                    <a:pt x="44708" y="5426"/>
                  </a:cubicBezTo>
                  <a:cubicBezTo>
                    <a:pt x="44708" y="5426"/>
                    <a:pt x="44706" y="5424"/>
                    <a:pt x="44706" y="5423"/>
                  </a:cubicBezTo>
                  <a:cubicBezTo>
                    <a:pt x="44392" y="6071"/>
                    <a:pt x="41333" y="11748"/>
                    <a:pt x="30969" y="11748"/>
                  </a:cubicBezTo>
                  <a:cubicBezTo>
                    <a:pt x="20606" y="11748"/>
                    <a:pt x="17547" y="6070"/>
                    <a:pt x="17233" y="5423"/>
                  </a:cubicBezTo>
                  <a:cubicBezTo>
                    <a:pt x="17233" y="5423"/>
                    <a:pt x="17230" y="5424"/>
                    <a:pt x="17230" y="5426"/>
                  </a:cubicBezTo>
                  <a:cubicBezTo>
                    <a:pt x="15852" y="2234"/>
                    <a:pt x="12680" y="0"/>
                    <a:pt x="8983" y="0"/>
                  </a:cubicBezTo>
                  <a:cubicBezTo>
                    <a:pt x="4022" y="0"/>
                    <a:pt x="0" y="4021"/>
                    <a:pt x="0" y="8983"/>
                  </a:cubicBezTo>
                  <a:cubicBezTo>
                    <a:pt x="0" y="10369"/>
                    <a:pt x="324" y="11678"/>
                    <a:pt x="886" y="12852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Полилиния: фигура 41">
              <a:extLst>
                <a:ext uri="{FF2B5EF4-FFF2-40B4-BE49-F238E27FC236}">
                  <a16:creationId xmlns:a16="http://schemas.microsoft.com/office/drawing/2014/main" id="{60008A52-F996-4123-9767-917E22AA99AE}"/>
                </a:ext>
              </a:extLst>
            </p:cNvPr>
            <p:cNvSpPr/>
            <p:nvPr/>
          </p:nvSpPr>
          <p:spPr>
            <a:xfrm>
              <a:off x="4293370" y="786380"/>
              <a:ext cx="269246" cy="389259"/>
            </a:xfrm>
            <a:custGeom>
              <a:avLst/>
              <a:gdLst>
                <a:gd name="connsiteX0" fmla="*/ 258728 w 269246"/>
                <a:gd name="connsiteY0" fmla="*/ 344430 h 389259"/>
                <a:gd name="connsiteX1" fmla="*/ 260849 w 269246"/>
                <a:gd name="connsiteY1" fmla="*/ 333187 h 389259"/>
                <a:gd name="connsiteX2" fmla="*/ 191260 w 269246"/>
                <a:gd name="connsiteY2" fmla="*/ 262932 h 389259"/>
                <a:gd name="connsiteX3" fmla="*/ 227644 w 269246"/>
                <a:gd name="connsiteY3" fmla="*/ 199843 h 389259"/>
                <a:gd name="connsiteX4" fmla="*/ 231893 w 269246"/>
                <a:gd name="connsiteY4" fmla="*/ 200081 h 389259"/>
                <a:gd name="connsiteX5" fmla="*/ 269247 w 269246"/>
                <a:gd name="connsiteY5" fmla="*/ 162726 h 389259"/>
                <a:gd name="connsiteX6" fmla="*/ 255154 w 269246"/>
                <a:gd name="connsiteY6" fmla="*/ 133531 h 389259"/>
                <a:gd name="connsiteX7" fmla="*/ 258431 w 269246"/>
                <a:gd name="connsiteY7" fmla="*/ 77336 h 389259"/>
                <a:gd name="connsiteX8" fmla="*/ 230726 w 269246"/>
                <a:gd name="connsiteY8" fmla="*/ 30104 h 389259"/>
                <a:gd name="connsiteX9" fmla="*/ 185901 w 269246"/>
                <a:gd name="connsiteY9" fmla="*/ 17693 h 389259"/>
                <a:gd name="connsiteX10" fmla="*/ 134622 w 269246"/>
                <a:gd name="connsiteY10" fmla="*/ 0 h 389259"/>
                <a:gd name="connsiteX11" fmla="*/ 63785 w 269246"/>
                <a:gd name="connsiteY11" fmla="*/ 17746 h 389259"/>
                <a:gd name="connsiteX12" fmla="*/ 60372 w 269246"/>
                <a:gd name="connsiteY12" fmla="*/ 29981 h 389259"/>
                <a:gd name="connsiteX13" fmla="*/ 72607 w 269246"/>
                <a:gd name="connsiteY13" fmla="*/ 33396 h 389259"/>
                <a:gd name="connsiteX14" fmla="*/ 134623 w 269246"/>
                <a:gd name="connsiteY14" fmla="*/ 17964 h 389259"/>
                <a:gd name="connsiteX15" fmla="*/ 176389 w 269246"/>
                <a:gd name="connsiteY15" fmla="*/ 33250 h 389259"/>
                <a:gd name="connsiteX16" fmla="*/ 184450 w 269246"/>
                <a:gd name="connsiteY16" fmla="*/ 35900 h 389259"/>
                <a:gd name="connsiteX17" fmla="*/ 220089 w 269246"/>
                <a:gd name="connsiteY17" fmla="*/ 44579 h 389259"/>
                <a:gd name="connsiteX18" fmla="*/ 238654 w 269246"/>
                <a:gd name="connsiteY18" fmla="*/ 125996 h 389259"/>
                <a:gd name="connsiteX19" fmla="*/ 231894 w 269246"/>
                <a:gd name="connsiteY19" fmla="*/ 125372 h 389259"/>
                <a:gd name="connsiteX20" fmla="*/ 219773 w 269246"/>
                <a:gd name="connsiteY20" fmla="*/ 127394 h 389259"/>
                <a:gd name="connsiteX21" fmla="*/ 187395 w 269246"/>
                <a:gd name="connsiteY21" fmla="*/ 99434 h 389259"/>
                <a:gd name="connsiteX22" fmla="*/ 169593 w 269246"/>
                <a:gd name="connsiteY22" fmla="*/ 77362 h 389259"/>
                <a:gd name="connsiteX23" fmla="*/ 163519 w 269246"/>
                <a:gd name="connsiteY23" fmla="*/ 73636 h 389259"/>
                <a:gd name="connsiteX24" fmla="*/ 156642 w 269246"/>
                <a:gd name="connsiteY24" fmla="*/ 75505 h 389259"/>
                <a:gd name="connsiteX25" fmla="*/ 51152 w 269246"/>
                <a:gd name="connsiteY25" fmla="*/ 128022 h 389259"/>
                <a:gd name="connsiteX26" fmla="*/ 37354 w 269246"/>
                <a:gd name="connsiteY26" fmla="*/ 125372 h 389259"/>
                <a:gd name="connsiteX27" fmla="*/ 30054 w 269246"/>
                <a:gd name="connsiteY27" fmla="*/ 126092 h 389259"/>
                <a:gd name="connsiteX28" fmla="*/ 47699 w 269246"/>
                <a:gd name="connsiteY28" fmla="*/ 54270 h 389259"/>
                <a:gd name="connsiteX29" fmla="*/ 46269 w 269246"/>
                <a:gd name="connsiteY29" fmla="*/ 41647 h 389259"/>
                <a:gd name="connsiteX30" fmla="*/ 33647 w 269246"/>
                <a:gd name="connsiteY30" fmla="*/ 43078 h 389259"/>
                <a:gd name="connsiteX31" fmla="*/ 12877 w 269246"/>
                <a:gd name="connsiteY31" fmla="*/ 134544 h 389259"/>
                <a:gd name="connsiteX32" fmla="*/ 0 w 269246"/>
                <a:gd name="connsiteY32" fmla="*/ 162725 h 389259"/>
                <a:gd name="connsiteX33" fmla="*/ 37355 w 269246"/>
                <a:gd name="connsiteY33" fmla="*/ 200080 h 389259"/>
                <a:gd name="connsiteX34" fmla="*/ 41604 w 269246"/>
                <a:gd name="connsiteY34" fmla="*/ 199842 h 389259"/>
                <a:gd name="connsiteX35" fmla="*/ 77988 w 269246"/>
                <a:gd name="connsiteY35" fmla="*/ 262931 h 389259"/>
                <a:gd name="connsiteX36" fmla="*/ 8397 w 269246"/>
                <a:gd name="connsiteY36" fmla="*/ 333186 h 389259"/>
                <a:gd name="connsiteX37" fmla="*/ 10519 w 269246"/>
                <a:gd name="connsiteY37" fmla="*/ 344429 h 389259"/>
                <a:gd name="connsiteX38" fmla="*/ 134626 w 269246"/>
                <a:gd name="connsiteY38" fmla="*/ 389259 h 389259"/>
                <a:gd name="connsiteX39" fmla="*/ 258728 w 269246"/>
                <a:gd name="connsiteY39" fmla="*/ 344430 h 389259"/>
                <a:gd name="connsiteX40" fmla="*/ 228381 w 269246"/>
                <a:gd name="connsiteY40" fmla="*/ 143649 h 389259"/>
                <a:gd name="connsiteX41" fmla="*/ 231891 w 269246"/>
                <a:gd name="connsiteY41" fmla="*/ 143335 h 389259"/>
                <a:gd name="connsiteX42" fmla="*/ 251280 w 269246"/>
                <a:gd name="connsiteY42" fmla="*/ 162724 h 389259"/>
                <a:gd name="connsiteX43" fmla="*/ 231891 w 269246"/>
                <a:gd name="connsiteY43" fmla="*/ 182114 h 389259"/>
                <a:gd name="connsiteX44" fmla="*/ 228381 w 269246"/>
                <a:gd name="connsiteY44" fmla="*/ 181800 h 389259"/>
                <a:gd name="connsiteX45" fmla="*/ 40861 w 269246"/>
                <a:gd name="connsiteY45" fmla="*/ 181800 h 389259"/>
                <a:gd name="connsiteX46" fmla="*/ 37351 w 269246"/>
                <a:gd name="connsiteY46" fmla="*/ 182114 h 389259"/>
                <a:gd name="connsiteX47" fmla="*/ 17962 w 269246"/>
                <a:gd name="connsiteY47" fmla="*/ 162724 h 389259"/>
                <a:gd name="connsiteX48" fmla="*/ 37351 w 269246"/>
                <a:gd name="connsiteY48" fmla="*/ 143335 h 389259"/>
                <a:gd name="connsiteX49" fmla="*/ 40861 w 269246"/>
                <a:gd name="connsiteY49" fmla="*/ 143649 h 389259"/>
                <a:gd name="connsiteX50" fmla="*/ 196104 w 269246"/>
                <a:gd name="connsiteY50" fmla="*/ 286926 h 389259"/>
                <a:gd name="connsiteX51" fmla="*/ 241324 w 269246"/>
                <a:gd name="connsiteY51" fmla="*/ 335325 h 389259"/>
                <a:gd name="connsiteX52" fmla="*/ 172616 w 269246"/>
                <a:gd name="connsiteY52" fmla="*/ 367131 h 389259"/>
                <a:gd name="connsiteX53" fmla="*/ 162695 w 269246"/>
                <a:gd name="connsiteY53" fmla="*/ 312795 h 389259"/>
                <a:gd name="connsiteX54" fmla="*/ 177201 w 269246"/>
                <a:gd name="connsiteY54" fmla="*/ 276029 h 389259"/>
                <a:gd name="connsiteX55" fmla="*/ 196104 w 269246"/>
                <a:gd name="connsiteY55" fmla="*/ 286926 h 389259"/>
                <a:gd name="connsiteX56" fmla="*/ 58825 w 269246"/>
                <a:gd name="connsiteY56" fmla="*/ 188272 h 389259"/>
                <a:gd name="connsiteX57" fmla="*/ 58825 w 269246"/>
                <a:gd name="connsiteY57" fmla="*/ 188201 h 389259"/>
                <a:gd name="connsiteX58" fmla="*/ 58825 w 269246"/>
                <a:gd name="connsiteY58" fmla="*/ 144957 h 389259"/>
                <a:gd name="connsiteX59" fmla="*/ 129904 w 269246"/>
                <a:gd name="connsiteY59" fmla="*/ 115355 h 389259"/>
                <a:gd name="connsiteX60" fmla="*/ 160444 w 269246"/>
                <a:gd name="connsiteY60" fmla="*/ 95146 h 389259"/>
                <a:gd name="connsiteX61" fmla="*/ 210417 w 269246"/>
                <a:gd name="connsiteY61" fmla="*/ 142751 h 389259"/>
                <a:gd name="connsiteX62" fmla="*/ 210417 w 269246"/>
                <a:gd name="connsiteY62" fmla="*/ 188200 h 389259"/>
                <a:gd name="connsiteX63" fmla="*/ 210417 w 269246"/>
                <a:gd name="connsiteY63" fmla="*/ 188271 h 389259"/>
                <a:gd name="connsiteX64" fmla="*/ 134621 w 269246"/>
                <a:gd name="connsiteY64" fmla="*/ 264067 h 389259"/>
                <a:gd name="connsiteX65" fmla="*/ 58825 w 269246"/>
                <a:gd name="connsiteY65" fmla="*/ 188272 h 389259"/>
                <a:gd name="connsiteX66" fmla="*/ 96625 w 269246"/>
                <a:gd name="connsiteY66" fmla="*/ 367131 h 389259"/>
                <a:gd name="connsiteX67" fmla="*/ 27917 w 269246"/>
                <a:gd name="connsiteY67" fmla="*/ 335325 h 389259"/>
                <a:gd name="connsiteX68" fmla="*/ 92047 w 269246"/>
                <a:gd name="connsiteY68" fmla="*/ 276051 h 389259"/>
                <a:gd name="connsiteX69" fmla="*/ 106544 w 269246"/>
                <a:gd name="connsiteY69" fmla="*/ 312794 h 389259"/>
                <a:gd name="connsiteX70" fmla="*/ 134621 w 269246"/>
                <a:gd name="connsiteY70" fmla="*/ 282033 h 389259"/>
                <a:gd name="connsiteX71" fmla="*/ 156554 w 269246"/>
                <a:gd name="connsiteY71" fmla="*/ 279416 h 389259"/>
                <a:gd name="connsiteX72" fmla="*/ 147288 w 269246"/>
                <a:gd name="connsiteY72" fmla="*/ 302901 h 389259"/>
                <a:gd name="connsiteX73" fmla="*/ 121954 w 269246"/>
                <a:gd name="connsiteY73" fmla="*/ 302901 h 389259"/>
                <a:gd name="connsiteX74" fmla="*/ 112688 w 269246"/>
                <a:gd name="connsiteY74" fmla="*/ 279416 h 389259"/>
                <a:gd name="connsiteX75" fmla="*/ 134621 w 269246"/>
                <a:gd name="connsiteY75" fmla="*/ 282033 h 389259"/>
                <a:gd name="connsiteX76" fmla="*/ 123334 w 269246"/>
                <a:gd name="connsiteY76" fmla="*/ 320866 h 389259"/>
                <a:gd name="connsiteX77" fmla="*/ 145907 w 269246"/>
                <a:gd name="connsiteY77" fmla="*/ 320866 h 389259"/>
                <a:gd name="connsiteX78" fmla="*/ 154899 w 269246"/>
                <a:gd name="connsiteY78" fmla="*/ 370112 h 389259"/>
                <a:gd name="connsiteX79" fmla="*/ 134621 w 269246"/>
                <a:gd name="connsiteY79" fmla="*/ 371295 h 389259"/>
                <a:gd name="connsiteX80" fmla="*/ 114342 w 269246"/>
                <a:gd name="connsiteY80" fmla="*/ 370112 h 38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69246" h="389259">
                  <a:moveTo>
                    <a:pt x="258728" y="344430"/>
                  </a:moveTo>
                  <a:cubicBezTo>
                    <a:pt x="262040" y="341677"/>
                    <a:pt x="262931" y="336959"/>
                    <a:pt x="260849" y="333187"/>
                  </a:cubicBezTo>
                  <a:cubicBezTo>
                    <a:pt x="238785" y="293184"/>
                    <a:pt x="209366" y="272544"/>
                    <a:pt x="191260" y="262932"/>
                  </a:cubicBezTo>
                  <a:cubicBezTo>
                    <a:pt x="210895" y="247999"/>
                    <a:pt x="224468" y="225512"/>
                    <a:pt x="227644" y="199843"/>
                  </a:cubicBezTo>
                  <a:cubicBezTo>
                    <a:pt x="229045" y="200001"/>
                    <a:pt x="230461" y="200081"/>
                    <a:pt x="231893" y="200081"/>
                  </a:cubicBezTo>
                  <a:cubicBezTo>
                    <a:pt x="252491" y="200081"/>
                    <a:pt x="269247" y="183324"/>
                    <a:pt x="269247" y="162726"/>
                  </a:cubicBezTo>
                  <a:cubicBezTo>
                    <a:pt x="269247" y="150919"/>
                    <a:pt x="263734" y="140381"/>
                    <a:pt x="255154" y="133531"/>
                  </a:cubicBezTo>
                  <a:cubicBezTo>
                    <a:pt x="261133" y="115507"/>
                    <a:pt x="262320" y="95827"/>
                    <a:pt x="258431" y="77336"/>
                  </a:cubicBezTo>
                  <a:cubicBezTo>
                    <a:pt x="254186" y="57138"/>
                    <a:pt x="244088" y="39923"/>
                    <a:pt x="230726" y="30104"/>
                  </a:cubicBezTo>
                  <a:cubicBezTo>
                    <a:pt x="213587" y="17507"/>
                    <a:pt x="194494" y="17093"/>
                    <a:pt x="185901" y="17693"/>
                  </a:cubicBezTo>
                  <a:cubicBezTo>
                    <a:pt x="178807" y="11842"/>
                    <a:pt x="161165" y="0"/>
                    <a:pt x="134622" y="0"/>
                  </a:cubicBezTo>
                  <a:cubicBezTo>
                    <a:pt x="122791" y="0"/>
                    <a:pt x="92203" y="1730"/>
                    <a:pt x="63785" y="17746"/>
                  </a:cubicBezTo>
                  <a:cubicBezTo>
                    <a:pt x="59464" y="20182"/>
                    <a:pt x="57936" y="25660"/>
                    <a:pt x="60372" y="29981"/>
                  </a:cubicBezTo>
                  <a:cubicBezTo>
                    <a:pt x="62805" y="34302"/>
                    <a:pt x="68285" y="35831"/>
                    <a:pt x="72607" y="33396"/>
                  </a:cubicBezTo>
                  <a:cubicBezTo>
                    <a:pt x="97318" y="19468"/>
                    <a:pt x="124209" y="17964"/>
                    <a:pt x="134623" y="17964"/>
                  </a:cubicBezTo>
                  <a:cubicBezTo>
                    <a:pt x="161137" y="17964"/>
                    <a:pt x="175816" y="32665"/>
                    <a:pt x="176389" y="33250"/>
                  </a:cubicBezTo>
                  <a:cubicBezTo>
                    <a:pt x="178452" y="35416"/>
                    <a:pt x="181505" y="36404"/>
                    <a:pt x="184450" y="35900"/>
                  </a:cubicBezTo>
                  <a:cubicBezTo>
                    <a:pt x="184640" y="35868"/>
                    <a:pt x="203972" y="32734"/>
                    <a:pt x="220089" y="44579"/>
                  </a:cubicBezTo>
                  <a:cubicBezTo>
                    <a:pt x="242174" y="60809"/>
                    <a:pt x="247024" y="97823"/>
                    <a:pt x="238654" y="125996"/>
                  </a:cubicBezTo>
                  <a:cubicBezTo>
                    <a:pt x="236459" y="125593"/>
                    <a:pt x="234202" y="125372"/>
                    <a:pt x="231894" y="125372"/>
                  </a:cubicBezTo>
                  <a:cubicBezTo>
                    <a:pt x="227714" y="125372"/>
                    <a:pt x="223655" y="126056"/>
                    <a:pt x="219773" y="127394"/>
                  </a:cubicBezTo>
                  <a:cubicBezTo>
                    <a:pt x="210405" y="122285"/>
                    <a:pt x="199299" y="112712"/>
                    <a:pt x="187395" y="99434"/>
                  </a:cubicBezTo>
                  <a:cubicBezTo>
                    <a:pt x="176970" y="87808"/>
                    <a:pt x="169663" y="77462"/>
                    <a:pt x="169593" y="77362"/>
                  </a:cubicBezTo>
                  <a:cubicBezTo>
                    <a:pt x="168169" y="75335"/>
                    <a:pt x="165970" y="73987"/>
                    <a:pt x="163519" y="73636"/>
                  </a:cubicBezTo>
                  <a:cubicBezTo>
                    <a:pt x="161064" y="73283"/>
                    <a:pt x="158576" y="73962"/>
                    <a:pt x="156642" y="75505"/>
                  </a:cubicBezTo>
                  <a:cubicBezTo>
                    <a:pt x="156060" y="75969"/>
                    <a:pt x="98869" y="121211"/>
                    <a:pt x="51152" y="128022"/>
                  </a:cubicBezTo>
                  <a:cubicBezTo>
                    <a:pt x="46768" y="126270"/>
                    <a:pt x="42141" y="125372"/>
                    <a:pt x="37354" y="125372"/>
                  </a:cubicBezTo>
                  <a:cubicBezTo>
                    <a:pt x="34855" y="125372"/>
                    <a:pt x="32416" y="125623"/>
                    <a:pt x="30054" y="126092"/>
                  </a:cubicBezTo>
                  <a:cubicBezTo>
                    <a:pt x="27442" y="96427"/>
                    <a:pt x="33344" y="72294"/>
                    <a:pt x="47699" y="54270"/>
                  </a:cubicBezTo>
                  <a:cubicBezTo>
                    <a:pt x="50790" y="50390"/>
                    <a:pt x="50151" y="44738"/>
                    <a:pt x="46269" y="41647"/>
                  </a:cubicBezTo>
                  <a:cubicBezTo>
                    <a:pt x="42388" y="38557"/>
                    <a:pt x="36737" y="39198"/>
                    <a:pt x="33647" y="43078"/>
                  </a:cubicBezTo>
                  <a:cubicBezTo>
                    <a:pt x="15167" y="66279"/>
                    <a:pt x="8196" y="97033"/>
                    <a:pt x="12877" y="134544"/>
                  </a:cubicBezTo>
                  <a:cubicBezTo>
                    <a:pt x="4996" y="141398"/>
                    <a:pt x="0" y="151486"/>
                    <a:pt x="0" y="162725"/>
                  </a:cubicBezTo>
                  <a:cubicBezTo>
                    <a:pt x="0" y="183323"/>
                    <a:pt x="16757" y="200080"/>
                    <a:pt x="37355" y="200080"/>
                  </a:cubicBezTo>
                  <a:cubicBezTo>
                    <a:pt x="38785" y="200080"/>
                    <a:pt x="40203" y="200000"/>
                    <a:pt x="41604" y="199842"/>
                  </a:cubicBezTo>
                  <a:cubicBezTo>
                    <a:pt x="44779" y="225512"/>
                    <a:pt x="58352" y="247999"/>
                    <a:pt x="77988" y="262931"/>
                  </a:cubicBezTo>
                  <a:cubicBezTo>
                    <a:pt x="59882" y="272543"/>
                    <a:pt x="30461" y="293183"/>
                    <a:pt x="8397" y="333186"/>
                  </a:cubicBezTo>
                  <a:cubicBezTo>
                    <a:pt x="6316" y="336957"/>
                    <a:pt x="7207" y="341675"/>
                    <a:pt x="10519" y="344429"/>
                  </a:cubicBezTo>
                  <a:cubicBezTo>
                    <a:pt x="45278" y="373339"/>
                    <a:pt x="89354" y="389259"/>
                    <a:pt x="134626" y="389259"/>
                  </a:cubicBezTo>
                  <a:cubicBezTo>
                    <a:pt x="179897" y="389259"/>
                    <a:pt x="223968" y="373339"/>
                    <a:pt x="258728" y="344430"/>
                  </a:cubicBezTo>
                  <a:close/>
                  <a:moveTo>
                    <a:pt x="228381" y="143649"/>
                  </a:moveTo>
                  <a:cubicBezTo>
                    <a:pt x="229529" y="143440"/>
                    <a:pt x="230700" y="143335"/>
                    <a:pt x="231891" y="143335"/>
                  </a:cubicBezTo>
                  <a:cubicBezTo>
                    <a:pt x="242582" y="143335"/>
                    <a:pt x="251280" y="152033"/>
                    <a:pt x="251280" y="162724"/>
                  </a:cubicBezTo>
                  <a:cubicBezTo>
                    <a:pt x="251280" y="173416"/>
                    <a:pt x="242582" y="182114"/>
                    <a:pt x="231891" y="182114"/>
                  </a:cubicBezTo>
                  <a:cubicBezTo>
                    <a:pt x="230700" y="182114"/>
                    <a:pt x="229527" y="182009"/>
                    <a:pt x="228381" y="181800"/>
                  </a:cubicBezTo>
                  <a:close/>
                  <a:moveTo>
                    <a:pt x="40861" y="181800"/>
                  </a:moveTo>
                  <a:cubicBezTo>
                    <a:pt x="39713" y="182009"/>
                    <a:pt x="38542" y="182114"/>
                    <a:pt x="37351" y="182114"/>
                  </a:cubicBezTo>
                  <a:cubicBezTo>
                    <a:pt x="26660" y="182114"/>
                    <a:pt x="17962" y="173416"/>
                    <a:pt x="17962" y="162724"/>
                  </a:cubicBezTo>
                  <a:cubicBezTo>
                    <a:pt x="17962" y="152033"/>
                    <a:pt x="26660" y="143335"/>
                    <a:pt x="37351" y="143335"/>
                  </a:cubicBezTo>
                  <a:cubicBezTo>
                    <a:pt x="38542" y="143335"/>
                    <a:pt x="39713" y="143440"/>
                    <a:pt x="40861" y="143649"/>
                  </a:cubicBezTo>
                  <a:close/>
                  <a:moveTo>
                    <a:pt x="196104" y="286926"/>
                  </a:moveTo>
                  <a:cubicBezTo>
                    <a:pt x="208778" y="295659"/>
                    <a:pt x="226458" y="310953"/>
                    <a:pt x="241324" y="335325"/>
                  </a:cubicBezTo>
                  <a:cubicBezTo>
                    <a:pt x="220954" y="350825"/>
                    <a:pt x="197449" y="361639"/>
                    <a:pt x="172616" y="367131"/>
                  </a:cubicBezTo>
                  <a:lnTo>
                    <a:pt x="162695" y="312795"/>
                  </a:lnTo>
                  <a:lnTo>
                    <a:pt x="177201" y="276029"/>
                  </a:lnTo>
                  <a:cubicBezTo>
                    <a:pt x="181966" y="278246"/>
                    <a:pt x="188582" y="281744"/>
                    <a:pt x="196104" y="286926"/>
                  </a:cubicBezTo>
                  <a:close/>
                  <a:moveTo>
                    <a:pt x="58825" y="188272"/>
                  </a:moveTo>
                  <a:lnTo>
                    <a:pt x="58825" y="188201"/>
                  </a:lnTo>
                  <a:lnTo>
                    <a:pt x="58825" y="144957"/>
                  </a:lnTo>
                  <a:cubicBezTo>
                    <a:pt x="79607" y="141056"/>
                    <a:pt x="103472" y="131123"/>
                    <a:pt x="129904" y="115355"/>
                  </a:cubicBezTo>
                  <a:cubicBezTo>
                    <a:pt x="143017" y="107534"/>
                    <a:pt x="153772" y="100030"/>
                    <a:pt x="160444" y="95146"/>
                  </a:cubicBezTo>
                  <a:cubicBezTo>
                    <a:pt x="169885" y="107343"/>
                    <a:pt x="189960" y="131237"/>
                    <a:pt x="210417" y="142751"/>
                  </a:cubicBezTo>
                  <a:lnTo>
                    <a:pt x="210417" y="188200"/>
                  </a:lnTo>
                  <a:lnTo>
                    <a:pt x="210417" y="188271"/>
                  </a:lnTo>
                  <a:cubicBezTo>
                    <a:pt x="210417" y="230065"/>
                    <a:pt x="176415" y="264067"/>
                    <a:pt x="134621" y="264067"/>
                  </a:cubicBezTo>
                  <a:cubicBezTo>
                    <a:pt x="92827" y="264067"/>
                    <a:pt x="58825" y="230067"/>
                    <a:pt x="58825" y="188272"/>
                  </a:cubicBezTo>
                  <a:close/>
                  <a:moveTo>
                    <a:pt x="96625" y="367131"/>
                  </a:moveTo>
                  <a:cubicBezTo>
                    <a:pt x="71793" y="361639"/>
                    <a:pt x="48287" y="350825"/>
                    <a:pt x="27917" y="335325"/>
                  </a:cubicBezTo>
                  <a:cubicBezTo>
                    <a:pt x="49958" y="299183"/>
                    <a:pt x="78571" y="282377"/>
                    <a:pt x="92047" y="276051"/>
                  </a:cubicBezTo>
                  <a:lnTo>
                    <a:pt x="106544" y="312794"/>
                  </a:lnTo>
                  <a:close/>
                  <a:moveTo>
                    <a:pt x="134621" y="282033"/>
                  </a:moveTo>
                  <a:cubicBezTo>
                    <a:pt x="142174" y="282033"/>
                    <a:pt x="149513" y="281111"/>
                    <a:pt x="156554" y="279416"/>
                  </a:cubicBezTo>
                  <a:lnTo>
                    <a:pt x="147288" y="302901"/>
                  </a:lnTo>
                  <a:lnTo>
                    <a:pt x="121954" y="302901"/>
                  </a:lnTo>
                  <a:lnTo>
                    <a:pt x="112688" y="279416"/>
                  </a:lnTo>
                  <a:cubicBezTo>
                    <a:pt x="119728" y="281111"/>
                    <a:pt x="127068" y="282033"/>
                    <a:pt x="134621" y="282033"/>
                  </a:cubicBezTo>
                  <a:close/>
                  <a:moveTo>
                    <a:pt x="123334" y="320866"/>
                  </a:moveTo>
                  <a:lnTo>
                    <a:pt x="145907" y="320866"/>
                  </a:lnTo>
                  <a:lnTo>
                    <a:pt x="154899" y="370112"/>
                  </a:lnTo>
                  <a:cubicBezTo>
                    <a:pt x="148191" y="370891"/>
                    <a:pt x="141422" y="371295"/>
                    <a:pt x="134621" y="371295"/>
                  </a:cubicBezTo>
                  <a:cubicBezTo>
                    <a:pt x="127820" y="371295"/>
                    <a:pt x="121050" y="370891"/>
                    <a:pt x="114342" y="370112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Рисунок 134">
            <a:extLst>
              <a:ext uri="{FF2B5EF4-FFF2-40B4-BE49-F238E27FC236}">
                <a16:creationId xmlns:a16="http://schemas.microsoft.com/office/drawing/2014/main" id="{036A93B9-B94E-4EB6-8D70-6EC29C236F1B}"/>
              </a:ext>
            </a:extLst>
          </p:cNvPr>
          <p:cNvGrpSpPr/>
          <p:nvPr/>
        </p:nvGrpSpPr>
        <p:grpSpPr>
          <a:xfrm>
            <a:off x="7528950" y="4915218"/>
            <a:ext cx="516233" cy="612202"/>
            <a:chOff x="6869104" y="5708223"/>
            <a:chExt cx="516233" cy="612202"/>
          </a:xfrm>
          <a:solidFill>
            <a:srgbClr val="000000"/>
          </a:solidFill>
        </p:grpSpPr>
        <p:sp>
          <p:nvSpPr>
            <p:cNvPr id="27" name="Полилиния: фигура 43">
              <a:extLst>
                <a:ext uri="{FF2B5EF4-FFF2-40B4-BE49-F238E27FC236}">
                  <a16:creationId xmlns:a16="http://schemas.microsoft.com/office/drawing/2014/main" id="{FD4E624F-6BC8-4D23-BD7A-04F375A9B73E}"/>
                </a:ext>
              </a:extLst>
            </p:cNvPr>
            <p:cNvSpPr/>
            <p:nvPr/>
          </p:nvSpPr>
          <p:spPr>
            <a:xfrm>
              <a:off x="7136337" y="6094327"/>
              <a:ext cx="249000" cy="226098"/>
            </a:xfrm>
            <a:custGeom>
              <a:avLst/>
              <a:gdLst>
                <a:gd name="connsiteX0" fmla="*/ 218107 w 249000"/>
                <a:gd name="connsiteY0" fmla="*/ 127483 h 226098"/>
                <a:gd name="connsiteX1" fmla="*/ 248849 w 249000"/>
                <a:gd name="connsiteY1" fmla="*/ 82455 h 226098"/>
                <a:gd name="connsiteX2" fmla="*/ 217533 w 249000"/>
                <a:gd name="connsiteY2" fmla="*/ 36295 h 226098"/>
                <a:gd name="connsiteX3" fmla="*/ 179224 w 249000"/>
                <a:gd name="connsiteY3" fmla="*/ 46801 h 226098"/>
                <a:gd name="connsiteX4" fmla="*/ 156099 w 249000"/>
                <a:gd name="connsiteY4" fmla="*/ 78619 h 226098"/>
                <a:gd name="connsiteX5" fmla="*/ 144971 w 249000"/>
                <a:gd name="connsiteY5" fmla="*/ 119466 h 226098"/>
                <a:gd name="connsiteX6" fmla="*/ 73752 w 249000"/>
                <a:gd name="connsiteY6" fmla="*/ 88389 h 226098"/>
                <a:gd name="connsiteX7" fmla="*/ 17624 w 249000"/>
                <a:gd name="connsiteY7" fmla="*/ 6638 h 226098"/>
                <a:gd name="connsiteX8" fmla="*/ 6639 w 249000"/>
                <a:gd name="connsiteY8" fmla="*/ 309 h 226098"/>
                <a:gd name="connsiteX9" fmla="*/ 310 w 249000"/>
                <a:gd name="connsiteY9" fmla="*/ 11294 h 226098"/>
                <a:gd name="connsiteX10" fmla="*/ 144290 w 249000"/>
                <a:gd name="connsiteY10" fmla="*/ 137508 h 226098"/>
                <a:gd name="connsiteX11" fmla="*/ 150868 w 249000"/>
                <a:gd name="connsiteY11" fmla="*/ 170652 h 226098"/>
                <a:gd name="connsiteX12" fmla="*/ 224977 w 249000"/>
                <a:gd name="connsiteY12" fmla="*/ 226099 h 226098"/>
                <a:gd name="connsiteX13" fmla="*/ 225078 w 249000"/>
                <a:gd name="connsiteY13" fmla="*/ 226099 h 226098"/>
                <a:gd name="connsiteX14" fmla="*/ 234040 w 249000"/>
                <a:gd name="connsiteY14" fmla="*/ 217233 h 226098"/>
                <a:gd name="connsiteX15" fmla="*/ 225174 w 249000"/>
                <a:gd name="connsiteY15" fmla="*/ 208169 h 226098"/>
                <a:gd name="connsiteX16" fmla="*/ 167633 w 249000"/>
                <a:gd name="connsiteY16" fmla="*/ 164300 h 226098"/>
                <a:gd name="connsiteX17" fmla="*/ 162409 w 249000"/>
                <a:gd name="connsiteY17" fmla="*/ 139097 h 226098"/>
                <a:gd name="connsiteX18" fmla="*/ 167341 w 249000"/>
                <a:gd name="connsiteY18" fmla="*/ 139169 h 226098"/>
                <a:gd name="connsiteX19" fmla="*/ 218107 w 249000"/>
                <a:gd name="connsiteY19" fmla="*/ 127483 h 226098"/>
                <a:gd name="connsiteX20" fmla="*/ 162924 w 249000"/>
                <a:gd name="connsiteY20" fmla="*/ 121173 h 226098"/>
                <a:gd name="connsiteX21" fmla="*/ 172549 w 249000"/>
                <a:gd name="connsiteY21" fmla="*/ 85750 h 226098"/>
                <a:gd name="connsiteX22" fmla="*/ 213364 w 249000"/>
                <a:gd name="connsiteY22" fmla="*/ 53732 h 226098"/>
                <a:gd name="connsiteX23" fmla="*/ 230980 w 249000"/>
                <a:gd name="connsiteY23" fmla="*/ 80976 h 226098"/>
                <a:gd name="connsiteX24" fmla="*/ 209202 w 249000"/>
                <a:gd name="connsiteY24" fmla="*/ 111921 h 226098"/>
                <a:gd name="connsiteX25" fmla="*/ 167318 w 249000"/>
                <a:gd name="connsiteY25" fmla="*/ 121238 h 226098"/>
                <a:gd name="connsiteX26" fmla="*/ 162924 w 249000"/>
                <a:gd name="connsiteY26" fmla="*/ 121173 h 22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9000" h="226098">
                  <a:moveTo>
                    <a:pt x="218107" y="127483"/>
                  </a:moveTo>
                  <a:cubicBezTo>
                    <a:pt x="235600" y="117472"/>
                    <a:pt x="247380" y="100218"/>
                    <a:pt x="248849" y="82455"/>
                  </a:cubicBezTo>
                  <a:cubicBezTo>
                    <a:pt x="250607" y="61190"/>
                    <a:pt x="236852" y="40915"/>
                    <a:pt x="217533" y="36295"/>
                  </a:cubicBezTo>
                  <a:cubicBezTo>
                    <a:pt x="204529" y="33185"/>
                    <a:pt x="191281" y="36819"/>
                    <a:pt x="179224" y="46801"/>
                  </a:cubicBezTo>
                  <a:cubicBezTo>
                    <a:pt x="169838" y="54572"/>
                    <a:pt x="161625" y="65872"/>
                    <a:pt x="156099" y="78619"/>
                  </a:cubicBezTo>
                  <a:cubicBezTo>
                    <a:pt x="150195" y="92233"/>
                    <a:pt x="146478" y="106008"/>
                    <a:pt x="144971" y="119466"/>
                  </a:cubicBezTo>
                  <a:cubicBezTo>
                    <a:pt x="119833" y="115462"/>
                    <a:pt x="95153" y="104773"/>
                    <a:pt x="73752" y="88389"/>
                  </a:cubicBezTo>
                  <a:cubicBezTo>
                    <a:pt x="46023" y="67161"/>
                    <a:pt x="26089" y="38128"/>
                    <a:pt x="17624" y="6638"/>
                  </a:cubicBezTo>
                  <a:cubicBezTo>
                    <a:pt x="16339" y="1857"/>
                    <a:pt x="11424" y="-975"/>
                    <a:pt x="6639" y="309"/>
                  </a:cubicBezTo>
                  <a:cubicBezTo>
                    <a:pt x="1858" y="1594"/>
                    <a:pt x="-976" y="6513"/>
                    <a:pt x="310" y="11294"/>
                  </a:cubicBezTo>
                  <a:cubicBezTo>
                    <a:pt x="17928" y="76827"/>
                    <a:pt x="77582" y="127830"/>
                    <a:pt x="144290" y="137508"/>
                  </a:cubicBezTo>
                  <a:cubicBezTo>
                    <a:pt x="144736" y="149078"/>
                    <a:pt x="146922" y="160235"/>
                    <a:pt x="150868" y="170652"/>
                  </a:cubicBezTo>
                  <a:cubicBezTo>
                    <a:pt x="163103" y="202950"/>
                    <a:pt x="193578" y="225750"/>
                    <a:pt x="224977" y="226099"/>
                  </a:cubicBezTo>
                  <a:lnTo>
                    <a:pt x="225078" y="226099"/>
                  </a:lnTo>
                  <a:cubicBezTo>
                    <a:pt x="229982" y="226099"/>
                    <a:pt x="233986" y="222150"/>
                    <a:pt x="234040" y="217233"/>
                  </a:cubicBezTo>
                  <a:cubicBezTo>
                    <a:pt x="234095" y="212282"/>
                    <a:pt x="230127" y="208224"/>
                    <a:pt x="225174" y="208169"/>
                  </a:cubicBezTo>
                  <a:cubicBezTo>
                    <a:pt x="200978" y="207900"/>
                    <a:pt x="177317" y="189861"/>
                    <a:pt x="167633" y="164300"/>
                  </a:cubicBezTo>
                  <a:cubicBezTo>
                    <a:pt x="164673" y="156485"/>
                    <a:pt x="162938" y="147986"/>
                    <a:pt x="162409" y="139097"/>
                  </a:cubicBezTo>
                  <a:cubicBezTo>
                    <a:pt x="164047" y="139147"/>
                    <a:pt x="165712" y="139160"/>
                    <a:pt x="167341" y="139169"/>
                  </a:cubicBezTo>
                  <a:cubicBezTo>
                    <a:pt x="187813" y="139140"/>
                    <a:pt x="204418" y="135317"/>
                    <a:pt x="218107" y="127483"/>
                  </a:cubicBezTo>
                  <a:close/>
                  <a:moveTo>
                    <a:pt x="162924" y="121173"/>
                  </a:moveTo>
                  <a:cubicBezTo>
                    <a:pt x="164245" y="109479"/>
                    <a:pt x="167465" y="97472"/>
                    <a:pt x="172549" y="85750"/>
                  </a:cubicBezTo>
                  <a:cubicBezTo>
                    <a:pt x="183825" y="59744"/>
                    <a:pt x="201609" y="50921"/>
                    <a:pt x="213364" y="53732"/>
                  </a:cubicBezTo>
                  <a:cubicBezTo>
                    <a:pt x="223924" y="56258"/>
                    <a:pt x="231993" y="68734"/>
                    <a:pt x="230980" y="80976"/>
                  </a:cubicBezTo>
                  <a:cubicBezTo>
                    <a:pt x="229990" y="92942"/>
                    <a:pt x="221646" y="104800"/>
                    <a:pt x="209202" y="111921"/>
                  </a:cubicBezTo>
                  <a:cubicBezTo>
                    <a:pt x="198290" y="118167"/>
                    <a:pt x="184589" y="121214"/>
                    <a:pt x="167318" y="121238"/>
                  </a:cubicBezTo>
                  <a:cubicBezTo>
                    <a:pt x="165848" y="121241"/>
                    <a:pt x="164390" y="121219"/>
                    <a:pt x="162924" y="121173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олилиния: фигура 44">
              <a:extLst>
                <a:ext uri="{FF2B5EF4-FFF2-40B4-BE49-F238E27FC236}">
                  <a16:creationId xmlns:a16="http://schemas.microsoft.com/office/drawing/2014/main" id="{C569815A-571C-45B2-9110-F11F9E74E09E}"/>
                </a:ext>
              </a:extLst>
            </p:cNvPr>
            <p:cNvSpPr/>
            <p:nvPr/>
          </p:nvSpPr>
          <p:spPr>
            <a:xfrm>
              <a:off x="6869104" y="5708223"/>
              <a:ext cx="457380" cy="367591"/>
            </a:xfrm>
            <a:custGeom>
              <a:avLst/>
              <a:gdLst>
                <a:gd name="connsiteX0" fmla="*/ 328655 w 457380"/>
                <a:gd name="connsiteY0" fmla="*/ 255601 h 367591"/>
                <a:gd name="connsiteX1" fmla="*/ 335176 w 457380"/>
                <a:gd name="connsiteY1" fmla="*/ 244729 h 367591"/>
                <a:gd name="connsiteX2" fmla="*/ 324304 w 457380"/>
                <a:gd name="connsiteY2" fmla="*/ 238207 h 367591"/>
                <a:gd name="connsiteX3" fmla="*/ 298712 w 457380"/>
                <a:gd name="connsiteY3" fmla="*/ 244609 h 367591"/>
                <a:gd name="connsiteX4" fmla="*/ 246185 w 457380"/>
                <a:gd name="connsiteY4" fmla="*/ 180876 h 367591"/>
                <a:gd name="connsiteX5" fmla="*/ 129107 w 457380"/>
                <a:gd name="connsiteY5" fmla="*/ 38823 h 367591"/>
                <a:gd name="connsiteX6" fmla="*/ 438663 w 457380"/>
                <a:gd name="connsiteY6" fmla="*/ 206908 h 367591"/>
                <a:gd name="connsiteX7" fmla="*/ 439436 w 457380"/>
                <a:gd name="connsiteY7" fmla="*/ 208417 h 367591"/>
                <a:gd name="connsiteX8" fmla="*/ 438310 w 457380"/>
                <a:gd name="connsiteY8" fmla="*/ 209686 h 367591"/>
                <a:gd name="connsiteX9" fmla="*/ 364750 w 457380"/>
                <a:gd name="connsiteY9" fmla="*/ 228089 h 367591"/>
                <a:gd name="connsiteX10" fmla="*/ 358228 w 457380"/>
                <a:gd name="connsiteY10" fmla="*/ 238961 h 367591"/>
                <a:gd name="connsiteX11" fmla="*/ 369101 w 457380"/>
                <a:gd name="connsiteY11" fmla="*/ 245483 h 367591"/>
                <a:gd name="connsiteX12" fmla="*/ 442661 w 457380"/>
                <a:gd name="connsiteY12" fmla="*/ 227080 h 367591"/>
                <a:gd name="connsiteX13" fmla="*/ 457223 w 457380"/>
                <a:gd name="connsiteY13" fmla="*/ 210673 h 367591"/>
                <a:gd name="connsiteX14" fmla="*/ 447218 w 457380"/>
                <a:gd name="connsiteY14" fmla="*/ 191151 h 367591"/>
                <a:gd name="connsiteX15" fmla="*/ 97139 w 457380"/>
                <a:gd name="connsiteY15" fmla="*/ 1063 h 367591"/>
                <a:gd name="connsiteX16" fmla="*/ 95959 w 457380"/>
                <a:gd name="connsiteY16" fmla="*/ 532 h 367591"/>
                <a:gd name="connsiteX17" fmla="*/ 94543 w 457380"/>
                <a:gd name="connsiteY17" fmla="*/ 143 h 367591"/>
                <a:gd name="connsiteX18" fmla="*/ 94486 w 457380"/>
                <a:gd name="connsiteY18" fmla="*/ 132 h 367591"/>
                <a:gd name="connsiteX19" fmla="*/ 85819 w 457380"/>
                <a:gd name="connsiteY19" fmla="*/ 3405 h 367591"/>
                <a:gd name="connsiteX20" fmla="*/ 84204 w 457380"/>
                <a:gd name="connsiteY20" fmla="*/ 6614 h 367591"/>
                <a:gd name="connsiteX21" fmla="*/ 58882 w 457380"/>
                <a:gd name="connsiteY21" fmla="*/ 100825 h 367591"/>
                <a:gd name="connsiteX22" fmla="*/ 65213 w 457380"/>
                <a:gd name="connsiteY22" fmla="*/ 111810 h 367591"/>
                <a:gd name="connsiteX23" fmla="*/ 76198 w 457380"/>
                <a:gd name="connsiteY23" fmla="*/ 105480 h 367591"/>
                <a:gd name="connsiteX24" fmla="*/ 94945 w 457380"/>
                <a:gd name="connsiteY24" fmla="*/ 35726 h 367591"/>
                <a:gd name="connsiteX25" fmla="*/ 202800 w 457380"/>
                <a:gd name="connsiteY25" fmla="*/ 278636 h 367591"/>
                <a:gd name="connsiteX26" fmla="*/ 175211 w 457380"/>
                <a:gd name="connsiteY26" fmla="*/ 285457 h 367591"/>
                <a:gd name="connsiteX27" fmla="*/ 19808 w 457380"/>
                <a:gd name="connsiteY27" fmla="*/ 323875 h 367591"/>
                <a:gd name="connsiteX28" fmla="*/ 17997 w 457380"/>
                <a:gd name="connsiteY28" fmla="*/ 322026 h 367591"/>
                <a:gd name="connsiteX29" fmla="*/ 65330 w 457380"/>
                <a:gd name="connsiteY29" fmla="*/ 145921 h 367591"/>
                <a:gd name="connsiteX30" fmla="*/ 58999 w 457380"/>
                <a:gd name="connsiteY30" fmla="*/ 134936 h 367591"/>
                <a:gd name="connsiteX31" fmla="*/ 48015 w 457380"/>
                <a:gd name="connsiteY31" fmla="*/ 141266 h 367591"/>
                <a:gd name="connsiteX32" fmla="*/ 681 w 457380"/>
                <a:gd name="connsiteY32" fmla="*/ 317371 h 367591"/>
                <a:gd name="connsiteX33" fmla="*/ 5569 w 457380"/>
                <a:gd name="connsiteY33" fmla="*/ 336017 h 367591"/>
                <a:gd name="connsiteX34" fmla="*/ 19369 w 457380"/>
                <a:gd name="connsiteY34" fmla="*/ 341862 h 367591"/>
                <a:gd name="connsiteX35" fmla="*/ 24111 w 457380"/>
                <a:gd name="connsiteY35" fmla="*/ 341280 h 367591"/>
                <a:gd name="connsiteX36" fmla="*/ 151127 w 457380"/>
                <a:gd name="connsiteY36" fmla="*/ 309879 h 367591"/>
                <a:gd name="connsiteX37" fmla="*/ 243464 w 457380"/>
                <a:gd name="connsiteY37" fmla="*/ 366296 h 367591"/>
                <a:gd name="connsiteX38" fmla="*/ 250737 w 457380"/>
                <a:gd name="connsiteY38" fmla="*/ 367222 h 367591"/>
                <a:gd name="connsiteX39" fmla="*/ 256299 w 457380"/>
                <a:gd name="connsiteY39" fmla="*/ 362356 h 367591"/>
                <a:gd name="connsiteX40" fmla="*/ 301766 w 457380"/>
                <a:gd name="connsiteY40" fmla="*/ 262327 h 367591"/>
                <a:gd name="connsiteX41" fmla="*/ 175609 w 457380"/>
                <a:gd name="connsiteY41" fmla="*/ 303827 h 367591"/>
                <a:gd name="connsiteX42" fmla="*/ 210191 w 457380"/>
                <a:gd name="connsiteY42" fmla="*/ 295278 h 367591"/>
                <a:gd name="connsiteX43" fmla="*/ 228275 w 457380"/>
                <a:gd name="connsiteY43" fmla="*/ 336006 h 367591"/>
                <a:gd name="connsiteX44" fmla="*/ 248233 w 457380"/>
                <a:gd name="connsiteY44" fmla="*/ 336771 h 367591"/>
                <a:gd name="connsiteX45" fmla="*/ 127696 w 457380"/>
                <a:gd name="connsiteY45" fmla="*/ 65303 h 367591"/>
                <a:gd name="connsiteX46" fmla="*/ 284918 w 457380"/>
                <a:gd name="connsiteY46" fmla="*/ 256065 h 36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57380" h="367591">
                  <a:moveTo>
                    <a:pt x="328655" y="255601"/>
                  </a:moveTo>
                  <a:cubicBezTo>
                    <a:pt x="333458" y="254400"/>
                    <a:pt x="336378" y="249531"/>
                    <a:pt x="335176" y="244729"/>
                  </a:cubicBezTo>
                  <a:cubicBezTo>
                    <a:pt x="333975" y="239926"/>
                    <a:pt x="329104" y="237005"/>
                    <a:pt x="324304" y="238207"/>
                  </a:cubicBezTo>
                  <a:lnTo>
                    <a:pt x="298712" y="244609"/>
                  </a:lnTo>
                  <a:lnTo>
                    <a:pt x="246185" y="180876"/>
                  </a:lnTo>
                  <a:lnTo>
                    <a:pt x="129107" y="38823"/>
                  </a:lnTo>
                  <a:lnTo>
                    <a:pt x="438663" y="206908"/>
                  </a:lnTo>
                  <a:cubicBezTo>
                    <a:pt x="438910" y="207042"/>
                    <a:pt x="439565" y="207398"/>
                    <a:pt x="439436" y="208417"/>
                  </a:cubicBezTo>
                  <a:cubicBezTo>
                    <a:pt x="439307" y="209437"/>
                    <a:pt x="438583" y="209618"/>
                    <a:pt x="438310" y="209686"/>
                  </a:cubicBezTo>
                  <a:lnTo>
                    <a:pt x="364750" y="228089"/>
                  </a:lnTo>
                  <a:cubicBezTo>
                    <a:pt x="359947" y="229290"/>
                    <a:pt x="357027" y="234158"/>
                    <a:pt x="358228" y="238961"/>
                  </a:cubicBezTo>
                  <a:cubicBezTo>
                    <a:pt x="359429" y="243764"/>
                    <a:pt x="364299" y="246684"/>
                    <a:pt x="369101" y="245483"/>
                  </a:cubicBezTo>
                  <a:lnTo>
                    <a:pt x="442661" y="227080"/>
                  </a:lnTo>
                  <a:cubicBezTo>
                    <a:pt x="450492" y="225121"/>
                    <a:pt x="456208" y="218682"/>
                    <a:pt x="457223" y="210673"/>
                  </a:cubicBezTo>
                  <a:cubicBezTo>
                    <a:pt x="458237" y="202664"/>
                    <a:pt x="454311" y="195002"/>
                    <a:pt x="447218" y="191151"/>
                  </a:cubicBezTo>
                  <a:lnTo>
                    <a:pt x="97139" y="1063"/>
                  </a:lnTo>
                  <a:cubicBezTo>
                    <a:pt x="96762" y="857"/>
                    <a:pt x="96363" y="680"/>
                    <a:pt x="95959" y="532"/>
                  </a:cubicBezTo>
                  <a:cubicBezTo>
                    <a:pt x="95504" y="365"/>
                    <a:pt x="95019" y="233"/>
                    <a:pt x="94543" y="143"/>
                  </a:cubicBezTo>
                  <a:cubicBezTo>
                    <a:pt x="94528" y="140"/>
                    <a:pt x="94512" y="135"/>
                    <a:pt x="94486" y="132"/>
                  </a:cubicBezTo>
                  <a:cubicBezTo>
                    <a:pt x="91114" y="-407"/>
                    <a:pt x="87946" y="712"/>
                    <a:pt x="85819" y="3405"/>
                  </a:cubicBezTo>
                  <a:cubicBezTo>
                    <a:pt x="85070" y="4351"/>
                    <a:pt x="84517" y="5449"/>
                    <a:pt x="84204" y="6614"/>
                  </a:cubicBezTo>
                  <a:cubicBezTo>
                    <a:pt x="84200" y="6628"/>
                    <a:pt x="58882" y="100825"/>
                    <a:pt x="58882" y="100825"/>
                  </a:cubicBezTo>
                  <a:cubicBezTo>
                    <a:pt x="57597" y="105606"/>
                    <a:pt x="60431" y="110525"/>
                    <a:pt x="65213" y="111810"/>
                  </a:cubicBezTo>
                  <a:cubicBezTo>
                    <a:pt x="69995" y="113096"/>
                    <a:pt x="74913" y="110261"/>
                    <a:pt x="76198" y="105480"/>
                  </a:cubicBezTo>
                  <a:lnTo>
                    <a:pt x="94945" y="35726"/>
                  </a:lnTo>
                  <a:lnTo>
                    <a:pt x="202800" y="278636"/>
                  </a:lnTo>
                  <a:lnTo>
                    <a:pt x="175211" y="285457"/>
                  </a:lnTo>
                  <a:lnTo>
                    <a:pt x="19808" y="323875"/>
                  </a:lnTo>
                  <a:cubicBezTo>
                    <a:pt x="18704" y="324146"/>
                    <a:pt x="17698" y="323136"/>
                    <a:pt x="17997" y="322026"/>
                  </a:cubicBezTo>
                  <a:cubicBezTo>
                    <a:pt x="18087" y="321686"/>
                    <a:pt x="65330" y="145921"/>
                    <a:pt x="65330" y="145921"/>
                  </a:cubicBezTo>
                  <a:cubicBezTo>
                    <a:pt x="66615" y="141139"/>
                    <a:pt x="63781" y="136221"/>
                    <a:pt x="58999" y="134936"/>
                  </a:cubicBezTo>
                  <a:cubicBezTo>
                    <a:pt x="54217" y="133655"/>
                    <a:pt x="49299" y="136485"/>
                    <a:pt x="48015" y="141266"/>
                  </a:cubicBezTo>
                  <a:lnTo>
                    <a:pt x="681" y="317371"/>
                  </a:lnTo>
                  <a:cubicBezTo>
                    <a:pt x="-1122" y="324083"/>
                    <a:pt x="705" y="331053"/>
                    <a:pt x="5569" y="336017"/>
                  </a:cubicBezTo>
                  <a:cubicBezTo>
                    <a:pt x="9294" y="339818"/>
                    <a:pt x="14231" y="341862"/>
                    <a:pt x="19369" y="341862"/>
                  </a:cubicBezTo>
                  <a:cubicBezTo>
                    <a:pt x="20940" y="341862"/>
                    <a:pt x="22530" y="341671"/>
                    <a:pt x="24111" y="341280"/>
                  </a:cubicBezTo>
                  <a:lnTo>
                    <a:pt x="151127" y="309879"/>
                  </a:lnTo>
                  <a:cubicBezTo>
                    <a:pt x="157093" y="313524"/>
                    <a:pt x="243464" y="366296"/>
                    <a:pt x="243464" y="366296"/>
                  </a:cubicBezTo>
                  <a:cubicBezTo>
                    <a:pt x="245582" y="367590"/>
                    <a:pt x="248354" y="367945"/>
                    <a:pt x="250737" y="367222"/>
                  </a:cubicBezTo>
                  <a:cubicBezTo>
                    <a:pt x="253149" y="366490"/>
                    <a:pt x="255254" y="364653"/>
                    <a:pt x="256299" y="362356"/>
                  </a:cubicBezTo>
                  <a:cubicBezTo>
                    <a:pt x="256310" y="362332"/>
                    <a:pt x="293158" y="281268"/>
                    <a:pt x="301766" y="262327"/>
                  </a:cubicBezTo>
                  <a:close/>
                  <a:moveTo>
                    <a:pt x="175609" y="303827"/>
                  </a:moveTo>
                  <a:lnTo>
                    <a:pt x="210191" y="295278"/>
                  </a:lnTo>
                  <a:lnTo>
                    <a:pt x="228275" y="336006"/>
                  </a:lnTo>
                  <a:close/>
                  <a:moveTo>
                    <a:pt x="248233" y="336771"/>
                  </a:moveTo>
                  <a:lnTo>
                    <a:pt x="127696" y="65303"/>
                  </a:lnTo>
                  <a:lnTo>
                    <a:pt x="284918" y="256065"/>
                  </a:ln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Полилиния: фигура 45">
              <a:extLst>
                <a:ext uri="{FF2B5EF4-FFF2-40B4-BE49-F238E27FC236}">
                  <a16:creationId xmlns:a16="http://schemas.microsoft.com/office/drawing/2014/main" id="{0CEFA07D-8DF4-4884-9D89-E966B4F03AF2}"/>
                </a:ext>
              </a:extLst>
            </p:cNvPr>
            <p:cNvSpPr/>
            <p:nvPr/>
          </p:nvSpPr>
          <p:spPr>
            <a:xfrm>
              <a:off x="7232185" y="5994428"/>
              <a:ext cx="50796" cy="55310"/>
            </a:xfrm>
            <a:custGeom>
              <a:avLst/>
              <a:gdLst>
                <a:gd name="connsiteX0" fmla="*/ 17545 w 50796"/>
                <a:gd name="connsiteY0" fmla="*/ 6364 h 55310"/>
                <a:gd name="connsiteX1" fmla="*/ 6364 w 50796"/>
                <a:gd name="connsiteY1" fmla="*/ 388 h 55310"/>
                <a:gd name="connsiteX2" fmla="*/ 389 w 50796"/>
                <a:gd name="connsiteY2" fmla="*/ 11569 h 55310"/>
                <a:gd name="connsiteX3" fmla="*/ 38150 w 50796"/>
                <a:gd name="connsiteY3" fmla="*/ 54518 h 55310"/>
                <a:gd name="connsiteX4" fmla="*/ 41824 w 50796"/>
                <a:gd name="connsiteY4" fmla="*/ 55311 h 55310"/>
                <a:gd name="connsiteX5" fmla="*/ 50004 w 50796"/>
                <a:gd name="connsiteY5" fmla="*/ 50024 h 55310"/>
                <a:gd name="connsiteX6" fmla="*/ 45509 w 50796"/>
                <a:gd name="connsiteY6" fmla="*/ 38170 h 55310"/>
                <a:gd name="connsiteX7" fmla="*/ 17545 w 50796"/>
                <a:gd name="connsiteY7" fmla="*/ 6364 h 5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96" h="55310">
                  <a:moveTo>
                    <a:pt x="17545" y="6364"/>
                  </a:moveTo>
                  <a:cubicBezTo>
                    <a:pt x="16107" y="1625"/>
                    <a:pt x="11099" y="-1048"/>
                    <a:pt x="6364" y="388"/>
                  </a:cubicBezTo>
                  <a:cubicBezTo>
                    <a:pt x="1626" y="1826"/>
                    <a:pt x="-1049" y="6832"/>
                    <a:pt x="389" y="11569"/>
                  </a:cubicBezTo>
                  <a:cubicBezTo>
                    <a:pt x="6099" y="30389"/>
                    <a:pt x="20215" y="46445"/>
                    <a:pt x="38150" y="54518"/>
                  </a:cubicBezTo>
                  <a:cubicBezTo>
                    <a:pt x="39345" y="55056"/>
                    <a:pt x="40594" y="55311"/>
                    <a:pt x="41824" y="55311"/>
                  </a:cubicBezTo>
                  <a:cubicBezTo>
                    <a:pt x="45244" y="55311"/>
                    <a:pt x="48510" y="53343"/>
                    <a:pt x="50004" y="50024"/>
                  </a:cubicBezTo>
                  <a:cubicBezTo>
                    <a:pt x="52036" y="45509"/>
                    <a:pt x="50024" y="40202"/>
                    <a:pt x="45509" y="38170"/>
                  </a:cubicBezTo>
                  <a:cubicBezTo>
                    <a:pt x="32228" y="32191"/>
                    <a:pt x="21774" y="20301"/>
                    <a:pt x="17545" y="6364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Полилиния: фигура 46">
              <a:extLst>
                <a:ext uri="{FF2B5EF4-FFF2-40B4-BE49-F238E27FC236}">
                  <a16:creationId xmlns:a16="http://schemas.microsoft.com/office/drawing/2014/main" id="{F51588C5-5708-406D-9FD5-D9729AEF576E}"/>
                </a:ext>
              </a:extLst>
            </p:cNvPr>
            <p:cNvSpPr/>
            <p:nvPr/>
          </p:nvSpPr>
          <p:spPr>
            <a:xfrm>
              <a:off x="7272084" y="5973725"/>
              <a:ext cx="72554" cy="59340"/>
            </a:xfrm>
            <a:custGeom>
              <a:avLst/>
              <a:gdLst>
                <a:gd name="connsiteX0" fmla="*/ 16853 w 72554"/>
                <a:gd name="connsiteY0" fmla="*/ 4704 h 59340"/>
                <a:gd name="connsiteX1" fmla="*/ 4703 w 72554"/>
                <a:gd name="connsiteY1" fmla="*/ 1081 h 59340"/>
                <a:gd name="connsiteX2" fmla="*/ 1080 w 72554"/>
                <a:gd name="connsiteY2" fmla="*/ 13230 h 59340"/>
                <a:gd name="connsiteX3" fmla="*/ 61615 w 72554"/>
                <a:gd name="connsiteY3" fmla="*/ 59118 h 59340"/>
                <a:gd name="connsiteX4" fmla="*/ 63597 w 72554"/>
                <a:gd name="connsiteY4" fmla="*/ 59341 h 59340"/>
                <a:gd name="connsiteX5" fmla="*/ 72333 w 72554"/>
                <a:gd name="connsiteY5" fmla="*/ 52348 h 59340"/>
                <a:gd name="connsiteX6" fmla="*/ 65562 w 72554"/>
                <a:gd name="connsiteY6" fmla="*/ 41630 h 59340"/>
                <a:gd name="connsiteX7" fmla="*/ 16853 w 72554"/>
                <a:gd name="connsiteY7" fmla="*/ 4704 h 5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54" h="59340">
                  <a:moveTo>
                    <a:pt x="16853" y="4704"/>
                  </a:moveTo>
                  <a:cubicBezTo>
                    <a:pt x="14498" y="348"/>
                    <a:pt x="9060" y="-1275"/>
                    <a:pt x="4703" y="1081"/>
                  </a:cubicBezTo>
                  <a:cubicBezTo>
                    <a:pt x="348" y="3435"/>
                    <a:pt x="-1274" y="8874"/>
                    <a:pt x="1080" y="13230"/>
                  </a:cubicBezTo>
                  <a:cubicBezTo>
                    <a:pt x="13502" y="36211"/>
                    <a:pt x="36132" y="53365"/>
                    <a:pt x="61615" y="59118"/>
                  </a:cubicBezTo>
                  <a:cubicBezTo>
                    <a:pt x="62279" y="59268"/>
                    <a:pt x="62943" y="59341"/>
                    <a:pt x="63597" y="59341"/>
                  </a:cubicBezTo>
                  <a:cubicBezTo>
                    <a:pt x="67694" y="59341"/>
                    <a:pt x="71392" y="56512"/>
                    <a:pt x="72333" y="52348"/>
                  </a:cubicBezTo>
                  <a:cubicBezTo>
                    <a:pt x="73423" y="47519"/>
                    <a:pt x="70392" y="42720"/>
                    <a:pt x="65562" y="41630"/>
                  </a:cubicBezTo>
                  <a:cubicBezTo>
                    <a:pt x="45056" y="36999"/>
                    <a:pt x="26848" y="23197"/>
                    <a:pt x="16853" y="4704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Полилиния: фигура 50">
              <a:extLst>
                <a:ext uri="{FF2B5EF4-FFF2-40B4-BE49-F238E27FC236}">
                  <a16:creationId xmlns:a16="http://schemas.microsoft.com/office/drawing/2014/main" id="{292BF982-DF09-42F6-B8E6-411C22D3A320}"/>
                </a:ext>
              </a:extLst>
            </p:cNvPr>
            <p:cNvSpPr/>
            <p:nvPr/>
          </p:nvSpPr>
          <p:spPr>
            <a:xfrm>
              <a:off x="6985870" y="6065243"/>
              <a:ext cx="25758" cy="67492"/>
            </a:xfrm>
            <a:custGeom>
              <a:avLst/>
              <a:gdLst>
                <a:gd name="connsiteX0" fmla="*/ 10594 w 25758"/>
                <a:gd name="connsiteY0" fmla="*/ 500 h 67492"/>
                <a:gd name="connsiteX1" fmla="*/ 5071 w 25758"/>
                <a:gd name="connsiteY1" fmla="*/ 11912 h 67492"/>
                <a:gd name="connsiteX2" fmla="*/ 1180 w 25758"/>
                <a:gd name="connsiteY2" fmla="*/ 54082 h 67492"/>
                <a:gd name="connsiteX3" fmla="*/ 4522 w 25758"/>
                <a:gd name="connsiteY3" fmla="*/ 66312 h 67492"/>
                <a:gd name="connsiteX4" fmla="*/ 8958 w 25758"/>
                <a:gd name="connsiteY4" fmla="*/ 67493 h 67492"/>
                <a:gd name="connsiteX5" fmla="*/ 16753 w 25758"/>
                <a:gd name="connsiteY5" fmla="*/ 62970 h 67492"/>
                <a:gd name="connsiteX6" fmla="*/ 22007 w 25758"/>
                <a:gd name="connsiteY6" fmla="*/ 6022 h 67492"/>
                <a:gd name="connsiteX7" fmla="*/ 10594 w 25758"/>
                <a:gd name="connsiteY7" fmla="*/ 500 h 6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58" h="67492">
                  <a:moveTo>
                    <a:pt x="10594" y="500"/>
                  </a:moveTo>
                  <a:cubicBezTo>
                    <a:pt x="5917" y="2126"/>
                    <a:pt x="3445" y="7236"/>
                    <a:pt x="5071" y="11912"/>
                  </a:cubicBezTo>
                  <a:cubicBezTo>
                    <a:pt x="9853" y="25669"/>
                    <a:pt x="8400" y="41434"/>
                    <a:pt x="1180" y="54082"/>
                  </a:cubicBezTo>
                  <a:cubicBezTo>
                    <a:pt x="-1274" y="58383"/>
                    <a:pt x="223" y="63858"/>
                    <a:pt x="4522" y="66312"/>
                  </a:cubicBezTo>
                  <a:cubicBezTo>
                    <a:pt x="5924" y="67111"/>
                    <a:pt x="7452" y="67493"/>
                    <a:pt x="8958" y="67493"/>
                  </a:cubicBezTo>
                  <a:cubicBezTo>
                    <a:pt x="12072" y="67493"/>
                    <a:pt x="15098" y="65868"/>
                    <a:pt x="16753" y="62970"/>
                  </a:cubicBezTo>
                  <a:cubicBezTo>
                    <a:pt x="26502" y="45888"/>
                    <a:pt x="28466" y="24600"/>
                    <a:pt x="22007" y="6022"/>
                  </a:cubicBezTo>
                  <a:cubicBezTo>
                    <a:pt x="20381" y="1346"/>
                    <a:pt x="15268" y="-1127"/>
                    <a:pt x="10594" y="500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Полилиния: фигура 51">
              <a:extLst>
                <a:ext uri="{FF2B5EF4-FFF2-40B4-BE49-F238E27FC236}">
                  <a16:creationId xmlns:a16="http://schemas.microsoft.com/office/drawing/2014/main" id="{44B8072A-85EC-4E12-83D2-331489CAF785}"/>
                </a:ext>
              </a:extLst>
            </p:cNvPr>
            <p:cNvSpPr/>
            <p:nvPr/>
          </p:nvSpPr>
          <p:spPr>
            <a:xfrm>
              <a:off x="6926209" y="6071987"/>
              <a:ext cx="38431" cy="83552"/>
            </a:xfrm>
            <a:custGeom>
              <a:avLst/>
              <a:gdLst>
                <a:gd name="connsiteX0" fmla="*/ 27564 w 38431"/>
                <a:gd name="connsiteY0" fmla="*/ 81 h 83552"/>
                <a:gd name="connsiteX1" fmla="*/ 19874 w 38431"/>
                <a:gd name="connsiteY1" fmla="*/ 10161 h 83552"/>
                <a:gd name="connsiteX2" fmla="*/ 2222 w 38431"/>
                <a:gd name="connsiteY2" fmla="*/ 68680 h 83552"/>
                <a:gd name="connsiteX3" fmla="*/ 3057 w 38431"/>
                <a:gd name="connsiteY3" fmla="*/ 81330 h 83552"/>
                <a:gd name="connsiteX4" fmla="*/ 8962 w 38431"/>
                <a:gd name="connsiteY4" fmla="*/ 83552 h 83552"/>
                <a:gd name="connsiteX5" fmla="*/ 15708 w 38431"/>
                <a:gd name="connsiteY5" fmla="*/ 80496 h 83552"/>
                <a:gd name="connsiteX6" fmla="*/ 37644 w 38431"/>
                <a:gd name="connsiteY6" fmla="*/ 7772 h 83552"/>
                <a:gd name="connsiteX7" fmla="*/ 27564 w 38431"/>
                <a:gd name="connsiteY7" fmla="*/ 81 h 8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31" h="83552">
                  <a:moveTo>
                    <a:pt x="27564" y="81"/>
                  </a:moveTo>
                  <a:cubicBezTo>
                    <a:pt x="22657" y="741"/>
                    <a:pt x="19214" y="5255"/>
                    <a:pt x="19874" y="10161"/>
                  </a:cubicBezTo>
                  <a:cubicBezTo>
                    <a:pt x="22675" y="30994"/>
                    <a:pt x="16077" y="52870"/>
                    <a:pt x="2222" y="68680"/>
                  </a:cubicBezTo>
                  <a:cubicBezTo>
                    <a:pt x="-1041" y="72404"/>
                    <a:pt x="-667" y="78068"/>
                    <a:pt x="3057" y="81330"/>
                  </a:cubicBezTo>
                  <a:cubicBezTo>
                    <a:pt x="4758" y="82822"/>
                    <a:pt x="6864" y="83552"/>
                    <a:pt x="8962" y="83552"/>
                  </a:cubicBezTo>
                  <a:cubicBezTo>
                    <a:pt x="11454" y="83552"/>
                    <a:pt x="13935" y="82518"/>
                    <a:pt x="15708" y="80496"/>
                  </a:cubicBezTo>
                  <a:cubicBezTo>
                    <a:pt x="32925" y="60847"/>
                    <a:pt x="41125" y="33661"/>
                    <a:pt x="37644" y="7772"/>
                  </a:cubicBezTo>
                  <a:cubicBezTo>
                    <a:pt x="36984" y="2865"/>
                    <a:pt x="32476" y="-580"/>
                    <a:pt x="27564" y="81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A571B20-8573-4869-91F7-22C3C5C017EE}"/>
              </a:ext>
            </a:extLst>
          </p:cNvPr>
          <p:cNvGrpSpPr/>
          <p:nvPr/>
        </p:nvGrpSpPr>
        <p:grpSpPr>
          <a:xfrm>
            <a:off x="7471011" y="1870822"/>
            <a:ext cx="611999" cy="610748"/>
            <a:chOff x="7337038" y="4251619"/>
            <a:chExt cx="611999" cy="610748"/>
          </a:xfrm>
        </p:grpSpPr>
        <p:sp>
          <p:nvSpPr>
            <p:cNvPr id="34" name="Полилиния: фигура 53">
              <a:extLst>
                <a:ext uri="{FF2B5EF4-FFF2-40B4-BE49-F238E27FC236}">
                  <a16:creationId xmlns:a16="http://schemas.microsoft.com/office/drawing/2014/main" id="{F18CD44A-F5D7-4224-9017-4D4345A75681}"/>
                </a:ext>
              </a:extLst>
            </p:cNvPr>
            <p:cNvSpPr/>
            <p:nvPr/>
          </p:nvSpPr>
          <p:spPr>
            <a:xfrm>
              <a:off x="7585919" y="4630009"/>
              <a:ext cx="28308" cy="28309"/>
            </a:xfrm>
            <a:custGeom>
              <a:avLst/>
              <a:gdLst>
                <a:gd name="connsiteX0" fmla="*/ 14152 w 28308"/>
                <a:gd name="connsiteY0" fmla="*/ 0 h 28309"/>
                <a:gd name="connsiteX1" fmla="*/ 0 w 28308"/>
                <a:gd name="connsiteY1" fmla="*/ 14152 h 28309"/>
                <a:gd name="connsiteX2" fmla="*/ 14152 w 28308"/>
                <a:gd name="connsiteY2" fmla="*/ 28310 h 28309"/>
                <a:gd name="connsiteX3" fmla="*/ 28309 w 28308"/>
                <a:gd name="connsiteY3" fmla="*/ 14152 h 28309"/>
                <a:gd name="connsiteX4" fmla="*/ 14152 w 28308"/>
                <a:gd name="connsiteY4" fmla="*/ 0 h 2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8" h="28309">
                  <a:moveTo>
                    <a:pt x="14152" y="0"/>
                  </a:moveTo>
                  <a:cubicBezTo>
                    <a:pt x="6349" y="0"/>
                    <a:pt x="0" y="6351"/>
                    <a:pt x="0" y="14152"/>
                  </a:cubicBezTo>
                  <a:cubicBezTo>
                    <a:pt x="0" y="21960"/>
                    <a:pt x="6349" y="28310"/>
                    <a:pt x="14152" y="28310"/>
                  </a:cubicBezTo>
                  <a:cubicBezTo>
                    <a:pt x="21959" y="28310"/>
                    <a:pt x="28309" y="21960"/>
                    <a:pt x="28309" y="14152"/>
                  </a:cubicBezTo>
                  <a:cubicBezTo>
                    <a:pt x="28309" y="6351"/>
                    <a:pt x="21959" y="0"/>
                    <a:pt x="14152" y="0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Полилиния: фигура 54">
              <a:extLst>
                <a:ext uri="{FF2B5EF4-FFF2-40B4-BE49-F238E27FC236}">
                  <a16:creationId xmlns:a16="http://schemas.microsoft.com/office/drawing/2014/main" id="{2C9EE3C1-87CF-4804-8340-D5BD71717A47}"/>
                </a:ext>
              </a:extLst>
            </p:cNvPr>
            <p:cNvSpPr/>
            <p:nvPr/>
          </p:nvSpPr>
          <p:spPr>
            <a:xfrm>
              <a:off x="7671847" y="4630009"/>
              <a:ext cx="28308" cy="28309"/>
            </a:xfrm>
            <a:custGeom>
              <a:avLst/>
              <a:gdLst>
                <a:gd name="connsiteX0" fmla="*/ 14156 w 28308"/>
                <a:gd name="connsiteY0" fmla="*/ 0 h 28309"/>
                <a:gd name="connsiteX1" fmla="*/ 0 w 28308"/>
                <a:gd name="connsiteY1" fmla="*/ 14152 h 28309"/>
                <a:gd name="connsiteX2" fmla="*/ 14156 w 28308"/>
                <a:gd name="connsiteY2" fmla="*/ 28310 h 28309"/>
                <a:gd name="connsiteX3" fmla="*/ 28309 w 28308"/>
                <a:gd name="connsiteY3" fmla="*/ 14152 h 28309"/>
                <a:gd name="connsiteX4" fmla="*/ 14156 w 28308"/>
                <a:gd name="connsiteY4" fmla="*/ 0 h 2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8" h="28309">
                  <a:moveTo>
                    <a:pt x="14156" y="0"/>
                  </a:moveTo>
                  <a:cubicBezTo>
                    <a:pt x="6350" y="0"/>
                    <a:pt x="0" y="6351"/>
                    <a:pt x="0" y="14152"/>
                  </a:cubicBezTo>
                  <a:cubicBezTo>
                    <a:pt x="0" y="21960"/>
                    <a:pt x="6350" y="28310"/>
                    <a:pt x="14156" y="28310"/>
                  </a:cubicBezTo>
                  <a:cubicBezTo>
                    <a:pt x="21964" y="28310"/>
                    <a:pt x="28309" y="21960"/>
                    <a:pt x="28309" y="14152"/>
                  </a:cubicBezTo>
                  <a:cubicBezTo>
                    <a:pt x="28309" y="6351"/>
                    <a:pt x="21964" y="0"/>
                    <a:pt x="14156" y="0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Полилиния: фигура 55">
              <a:extLst>
                <a:ext uri="{FF2B5EF4-FFF2-40B4-BE49-F238E27FC236}">
                  <a16:creationId xmlns:a16="http://schemas.microsoft.com/office/drawing/2014/main" id="{3F35C747-DC5E-4FB0-8F12-4CA7F4FD23A2}"/>
                </a:ext>
              </a:extLst>
            </p:cNvPr>
            <p:cNvSpPr/>
            <p:nvPr/>
          </p:nvSpPr>
          <p:spPr>
            <a:xfrm>
              <a:off x="7450275" y="4481604"/>
              <a:ext cx="385530" cy="380763"/>
            </a:xfrm>
            <a:custGeom>
              <a:avLst/>
              <a:gdLst>
                <a:gd name="connsiteX0" fmla="*/ 349008 w 385530"/>
                <a:gd name="connsiteY0" fmla="*/ 259397 h 380763"/>
                <a:gd name="connsiteX1" fmla="*/ 329729 w 385530"/>
                <a:gd name="connsiteY1" fmla="*/ 264921 h 380763"/>
                <a:gd name="connsiteX2" fmla="*/ 321450 w 385530"/>
                <a:gd name="connsiteY2" fmla="*/ 259397 h 380763"/>
                <a:gd name="connsiteX3" fmla="*/ 243493 w 385530"/>
                <a:gd name="connsiteY3" fmla="*/ 259397 h 380763"/>
                <a:gd name="connsiteX4" fmla="*/ 243493 w 385530"/>
                <a:gd name="connsiteY4" fmla="*/ 242724 h 380763"/>
                <a:gd name="connsiteX5" fmla="*/ 266900 w 385530"/>
                <a:gd name="connsiteY5" fmla="*/ 242724 h 380763"/>
                <a:gd name="connsiteX6" fmla="*/ 293794 w 385530"/>
                <a:gd name="connsiteY6" fmla="*/ 215829 h 380763"/>
                <a:gd name="connsiteX7" fmla="*/ 293794 w 385530"/>
                <a:gd name="connsiteY7" fmla="*/ 206191 h 380763"/>
                <a:gd name="connsiteX8" fmla="*/ 304226 w 385530"/>
                <a:gd name="connsiteY8" fmla="*/ 207504 h 380763"/>
                <a:gd name="connsiteX9" fmla="*/ 346635 w 385530"/>
                <a:gd name="connsiteY9" fmla="*/ 165093 h 380763"/>
                <a:gd name="connsiteX10" fmla="*/ 304226 w 385530"/>
                <a:gd name="connsiteY10" fmla="*/ 122679 h 380763"/>
                <a:gd name="connsiteX11" fmla="*/ 293794 w 385530"/>
                <a:gd name="connsiteY11" fmla="*/ 123991 h 380763"/>
                <a:gd name="connsiteX12" fmla="*/ 293794 w 385530"/>
                <a:gd name="connsiteY12" fmla="*/ 114358 h 380763"/>
                <a:gd name="connsiteX13" fmla="*/ 266900 w 385530"/>
                <a:gd name="connsiteY13" fmla="*/ 87463 h 380763"/>
                <a:gd name="connsiteX14" fmla="*/ 201728 w 385530"/>
                <a:gd name="connsiteY14" fmla="*/ 87463 h 380763"/>
                <a:gd name="connsiteX15" fmla="*/ 201728 w 385530"/>
                <a:gd name="connsiteY15" fmla="*/ 73306 h 380763"/>
                <a:gd name="connsiteX16" fmla="*/ 229967 w 385530"/>
                <a:gd name="connsiteY16" fmla="*/ 37204 h 380763"/>
                <a:gd name="connsiteX17" fmla="*/ 192763 w 385530"/>
                <a:gd name="connsiteY17" fmla="*/ 0 h 380763"/>
                <a:gd name="connsiteX18" fmla="*/ 155563 w 385530"/>
                <a:gd name="connsiteY18" fmla="*/ 37204 h 380763"/>
                <a:gd name="connsiteX19" fmla="*/ 183798 w 385530"/>
                <a:gd name="connsiteY19" fmla="*/ 73306 h 380763"/>
                <a:gd name="connsiteX20" fmla="*/ 183798 w 385530"/>
                <a:gd name="connsiteY20" fmla="*/ 87463 h 380763"/>
                <a:gd name="connsiteX21" fmla="*/ 118626 w 385530"/>
                <a:gd name="connsiteY21" fmla="*/ 87463 h 380763"/>
                <a:gd name="connsiteX22" fmla="*/ 91731 w 385530"/>
                <a:gd name="connsiteY22" fmla="*/ 114358 h 380763"/>
                <a:gd name="connsiteX23" fmla="*/ 91731 w 385530"/>
                <a:gd name="connsiteY23" fmla="*/ 123991 h 380763"/>
                <a:gd name="connsiteX24" fmla="*/ 81305 w 385530"/>
                <a:gd name="connsiteY24" fmla="*/ 122679 h 380763"/>
                <a:gd name="connsiteX25" fmla="*/ 38894 w 385530"/>
                <a:gd name="connsiteY25" fmla="*/ 165093 h 380763"/>
                <a:gd name="connsiteX26" fmla="*/ 81305 w 385530"/>
                <a:gd name="connsiteY26" fmla="*/ 207504 h 380763"/>
                <a:gd name="connsiteX27" fmla="*/ 91731 w 385530"/>
                <a:gd name="connsiteY27" fmla="*/ 206191 h 380763"/>
                <a:gd name="connsiteX28" fmla="*/ 91731 w 385530"/>
                <a:gd name="connsiteY28" fmla="*/ 215829 h 380763"/>
                <a:gd name="connsiteX29" fmla="*/ 118626 w 385530"/>
                <a:gd name="connsiteY29" fmla="*/ 242724 h 380763"/>
                <a:gd name="connsiteX30" fmla="*/ 142036 w 385530"/>
                <a:gd name="connsiteY30" fmla="*/ 242724 h 380763"/>
                <a:gd name="connsiteX31" fmla="*/ 142036 w 385530"/>
                <a:gd name="connsiteY31" fmla="*/ 259397 h 380763"/>
                <a:gd name="connsiteX32" fmla="*/ 64075 w 385530"/>
                <a:gd name="connsiteY32" fmla="*/ 259397 h 380763"/>
                <a:gd name="connsiteX33" fmla="*/ 55801 w 385530"/>
                <a:gd name="connsiteY33" fmla="*/ 264921 h 380763"/>
                <a:gd name="connsiteX34" fmla="*/ 36518 w 385530"/>
                <a:gd name="connsiteY34" fmla="*/ 259397 h 380763"/>
                <a:gd name="connsiteX35" fmla="*/ 0 w 385530"/>
                <a:gd name="connsiteY35" fmla="*/ 295920 h 380763"/>
                <a:gd name="connsiteX36" fmla="*/ 0 w 385530"/>
                <a:gd name="connsiteY36" fmla="*/ 371798 h 380763"/>
                <a:gd name="connsiteX37" fmla="*/ 8964 w 385530"/>
                <a:gd name="connsiteY37" fmla="*/ 380763 h 380763"/>
                <a:gd name="connsiteX38" fmla="*/ 230541 w 385530"/>
                <a:gd name="connsiteY38" fmla="*/ 380763 h 380763"/>
                <a:gd name="connsiteX39" fmla="*/ 239506 w 385530"/>
                <a:gd name="connsiteY39" fmla="*/ 371798 h 380763"/>
                <a:gd name="connsiteX40" fmla="*/ 230541 w 385530"/>
                <a:gd name="connsiteY40" fmla="*/ 362834 h 380763"/>
                <a:gd name="connsiteX41" fmla="*/ 73040 w 385530"/>
                <a:gd name="connsiteY41" fmla="*/ 362834 h 380763"/>
                <a:gd name="connsiteX42" fmla="*/ 73040 w 385530"/>
                <a:gd name="connsiteY42" fmla="*/ 277327 h 380763"/>
                <a:gd name="connsiteX43" fmla="*/ 312485 w 385530"/>
                <a:gd name="connsiteY43" fmla="*/ 277327 h 380763"/>
                <a:gd name="connsiteX44" fmla="*/ 312485 w 385530"/>
                <a:gd name="connsiteY44" fmla="*/ 362834 h 380763"/>
                <a:gd name="connsiteX45" fmla="*/ 266400 w 385530"/>
                <a:gd name="connsiteY45" fmla="*/ 362834 h 380763"/>
                <a:gd name="connsiteX46" fmla="*/ 257435 w 385530"/>
                <a:gd name="connsiteY46" fmla="*/ 371798 h 380763"/>
                <a:gd name="connsiteX47" fmla="*/ 266400 w 385530"/>
                <a:gd name="connsiteY47" fmla="*/ 380763 h 380763"/>
                <a:gd name="connsiteX48" fmla="*/ 376566 w 385530"/>
                <a:gd name="connsiteY48" fmla="*/ 380763 h 380763"/>
                <a:gd name="connsiteX49" fmla="*/ 385531 w 385530"/>
                <a:gd name="connsiteY49" fmla="*/ 371798 h 380763"/>
                <a:gd name="connsiteX50" fmla="*/ 385531 w 385530"/>
                <a:gd name="connsiteY50" fmla="*/ 295920 h 380763"/>
                <a:gd name="connsiteX51" fmla="*/ 349008 w 385530"/>
                <a:gd name="connsiteY51" fmla="*/ 259397 h 380763"/>
                <a:gd name="connsiteX52" fmla="*/ 293794 w 385530"/>
                <a:gd name="connsiteY52" fmla="*/ 142957 h 380763"/>
                <a:gd name="connsiteX53" fmla="*/ 304226 w 385530"/>
                <a:gd name="connsiteY53" fmla="*/ 140608 h 380763"/>
                <a:gd name="connsiteX54" fmla="*/ 328706 w 385530"/>
                <a:gd name="connsiteY54" fmla="*/ 165093 h 380763"/>
                <a:gd name="connsiteX55" fmla="*/ 304226 w 385530"/>
                <a:gd name="connsiteY55" fmla="*/ 189574 h 380763"/>
                <a:gd name="connsiteX56" fmla="*/ 293794 w 385530"/>
                <a:gd name="connsiteY56" fmla="*/ 187230 h 380763"/>
                <a:gd name="connsiteX57" fmla="*/ 91731 w 385530"/>
                <a:gd name="connsiteY57" fmla="*/ 187230 h 380763"/>
                <a:gd name="connsiteX58" fmla="*/ 81305 w 385530"/>
                <a:gd name="connsiteY58" fmla="*/ 189574 h 380763"/>
                <a:gd name="connsiteX59" fmla="*/ 56820 w 385530"/>
                <a:gd name="connsiteY59" fmla="*/ 165093 h 380763"/>
                <a:gd name="connsiteX60" fmla="*/ 81305 w 385530"/>
                <a:gd name="connsiteY60" fmla="*/ 140608 h 380763"/>
                <a:gd name="connsiteX61" fmla="*/ 91731 w 385530"/>
                <a:gd name="connsiteY61" fmla="*/ 142957 h 380763"/>
                <a:gd name="connsiteX62" fmla="*/ 55111 w 385530"/>
                <a:gd name="connsiteY62" fmla="*/ 362834 h 380763"/>
                <a:gd name="connsiteX63" fmla="*/ 17924 w 385530"/>
                <a:gd name="connsiteY63" fmla="*/ 362834 h 380763"/>
                <a:gd name="connsiteX64" fmla="*/ 17924 w 385530"/>
                <a:gd name="connsiteY64" fmla="*/ 295920 h 380763"/>
                <a:gd name="connsiteX65" fmla="*/ 36518 w 385530"/>
                <a:gd name="connsiteY65" fmla="*/ 277327 h 380763"/>
                <a:gd name="connsiteX66" fmla="*/ 55111 w 385530"/>
                <a:gd name="connsiteY66" fmla="*/ 295920 h 380763"/>
                <a:gd name="connsiteX67" fmla="*/ 173493 w 385530"/>
                <a:gd name="connsiteY67" fmla="*/ 37204 h 380763"/>
                <a:gd name="connsiteX68" fmla="*/ 192763 w 385530"/>
                <a:gd name="connsiteY68" fmla="*/ 17930 h 380763"/>
                <a:gd name="connsiteX69" fmla="*/ 212032 w 385530"/>
                <a:gd name="connsiteY69" fmla="*/ 37204 h 380763"/>
                <a:gd name="connsiteX70" fmla="*/ 192763 w 385530"/>
                <a:gd name="connsiteY70" fmla="*/ 56474 h 380763"/>
                <a:gd name="connsiteX71" fmla="*/ 173493 w 385530"/>
                <a:gd name="connsiteY71" fmla="*/ 37204 h 380763"/>
                <a:gd name="connsiteX72" fmla="*/ 118626 w 385530"/>
                <a:gd name="connsiteY72" fmla="*/ 224794 h 380763"/>
                <a:gd name="connsiteX73" fmla="*/ 109661 w 385530"/>
                <a:gd name="connsiteY73" fmla="*/ 215829 h 380763"/>
                <a:gd name="connsiteX74" fmla="*/ 109661 w 385530"/>
                <a:gd name="connsiteY74" fmla="*/ 114358 h 380763"/>
                <a:gd name="connsiteX75" fmla="*/ 118626 w 385530"/>
                <a:gd name="connsiteY75" fmla="*/ 105393 h 380763"/>
                <a:gd name="connsiteX76" fmla="*/ 266900 w 385530"/>
                <a:gd name="connsiteY76" fmla="*/ 105393 h 380763"/>
                <a:gd name="connsiteX77" fmla="*/ 275865 w 385530"/>
                <a:gd name="connsiteY77" fmla="*/ 114358 h 380763"/>
                <a:gd name="connsiteX78" fmla="*/ 275865 w 385530"/>
                <a:gd name="connsiteY78" fmla="*/ 215829 h 380763"/>
                <a:gd name="connsiteX79" fmla="*/ 266900 w 385530"/>
                <a:gd name="connsiteY79" fmla="*/ 224794 h 380763"/>
                <a:gd name="connsiteX80" fmla="*/ 225563 w 385530"/>
                <a:gd name="connsiteY80" fmla="*/ 259397 h 380763"/>
                <a:gd name="connsiteX81" fmla="*/ 159966 w 385530"/>
                <a:gd name="connsiteY81" fmla="*/ 259397 h 380763"/>
                <a:gd name="connsiteX82" fmla="*/ 159966 w 385530"/>
                <a:gd name="connsiteY82" fmla="*/ 242724 h 380763"/>
                <a:gd name="connsiteX83" fmla="*/ 225563 w 385530"/>
                <a:gd name="connsiteY83" fmla="*/ 242724 h 380763"/>
                <a:gd name="connsiteX84" fmla="*/ 367601 w 385530"/>
                <a:gd name="connsiteY84" fmla="*/ 362834 h 380763"/>
                <a:gd name="connsiteX85" fmla="*/ 330415 w 385530"/>
                <a:gd name="connsiteY85" fmla="*/ 362834 h 380763"/>
                <a:gd name="connsiteX86" fmla="*/ 330415 w 385530"/>
                <a:gd name="connsiteY86" fmla="*/ 295920 h 380763"/>
                <a:gd name="connsiteX87" fmla="*/ 349008 w 385530"/>
                <a:gd name="connsiteY87" fmla="*/ 277327 h 380763"/>
                <a:gd name="connsiteX88" fmla="*/ 367601 w 385530"/>
                <a:gd name="connsiteY88" fmla="*/ 295920 h 38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385530" h="380763">
                  <a:moveTo>
                    <a:pt x="349008" y="259397"/>
                  </a:moveTo>
                  <a:cubicBezTo>
                    <a:pt x="341934" y="259397"/>
                    <a:pt x="335328" y="261423"/>
                    <a:pt x="329729" y="264921"/>
                  </a:cubicBezTo>
                  <a:cubicBezTo>
                    <a:pt x="328379" y="261675"/>
                    <a:pt x="325181" y="259397"/>
                    <a:pt x="321450" y="259397"/>
                  </a:cubicBezTo>
                  <a:lnTo>
                    <a:pt x="243493" y="259397"/>
                  </a:lnTo>
                  <a:lnTo>
                    <a:pt x="243493" y="242724"/>
                  </a:lnTo>
                  <a:lnTo>
                    <a:pt x="266900" y="242724"/>
                  </a:lnTo>
                  <a:cubicBezTo>
                    <a:pt x="281730" y="242724"/>
                    <a:pt x="293794" y="230658"/>
                    <a:pt x="293794" y="215829"/>
                  </a:cubicBezTo>
                  <a:lnTo>
                    <a:pt x="293794" y="206191"/>
                  </a:lnTo>
                  <a:cubicBezTo>
                    <a:pt x="297176" y="207046"/>
                    <a:pt x="300667" y="207504"/>
                    <a:pt x="304226" y="207504"/>
                  </a:cubicBezTo>
                  <a:cubicBezTo>
                    <a:pt x="327608" y="207504"/>
                    <a:pt x="346635" y="188477"/>
                    <a:pt x="346635" y="165093"/>
                  </a:cubicBezTo>
                  <a:cubicBezTo>
                    <a:pt x="346635" y="141705"/>
                    <a:pt x="327608" y="122679"/>
                    <a:pt x="304226" y="122679"/>
                  </a:cubicBezTo>
                  <a:cubicBezTo>
                    <a:pt x="300667" y="122679"/>
                    <a:pt x="297176" y="123136"/>
                    <a:pt x="293794" y="123991"/>
                  </a:cubicBezTo>
                  <a:lnTo>
                    <a:pt x="293794" y="114358"/>
                  </a:lnTo>
                  <a:cubicBezTo>
                    <a:pt x="293794" y="99529"/>
                    <a:pt x="281730" y="87463"/>
                    <a:pt x="266900" y="87463"/>
                  </a:cubicBezTo>
                  <a:lnTo>
                    <a:pt x="201728" y="87463"/>
                  </a:lnTo>
                  <a:lnTo>
                    <a:pt x="201728" y="73306"/>
                  </a:lnTo>
                  <a:cubicBezTo>
                    <a:pt x="217925" y="69282"/>
                    <a:pt x="229967" y="54625"/>
                    <a:pt x="229967" y="37204"/>
                  </a:cubicBezTo>
                  <a:cubicBezTo>
                    <a:pt x="229967" y="16688"/>
                    <a:pt x="213279" y="0"/>
                    <a:pt x="192763" y="0"/>
                  </a:cubicBezTo>
                  <a:cubicBezTo>
                    <a:pt x="172251" y="0"/>
                    <a:pt x="155563" y="16688"/>
                    <a:pt x="155563" y="37204"/>
                  </a:cubicBezTo>
                  <a:cubicBezTo>
                    <a:pt x="155563" y="54625"/>
                    <a:pt x="167605" y="69282"/>
                    <a:pt x="183798" y="73306"/>
                  </a:cubicBezTo>
                  <a:lnTo>
                    <a:pt x="183798" y="87463"/>
                  </a:lnTo>
                  <a:lnTo>
                    <a:pt x="118626" y="87463"/>
                  </a:lnTo>
                  <a:cubicBezTo>
                    <a:pt x="103796" y="87463"/>
                    <a:pt x="91731" y="99529"/>
                    <a:pt x="91731" y="114358"/>
                  </a:cubicBezTo>
                  <a:lnTo>
                    <a:pt x="91731" y="123991"/>
                  </a:lnTo>
                  <a:cubicBezTo>
                    <a:pt x="88355" y="123136"/>
                    <a:pt x="84862" y="122679"/>
                    <a:pt x="81305" y="122679"/>
                  </a:cubicBezTo>
                  <a:cubicBezTo>
                    <a:pt x="57917" y="122679"/>
                    <a:pt x="38894" y="141705"/>
                    <a:pt x="38894" y="165093"/>
                  </a:cubicBezTo>
                  <a:cubicBezTo>
                    <a:pt x="38894" y="188477"/>
                    <a:pt x="57917" y="207504"/>
                    <a:pt x="81305" y="207504"/>
                  </a:cubicBezTo>
                  <a:cubicBezTo>
                    <a:pt x="84862" y="207504"/>
                    <a:pt x="88350" y="207046"/>
                    <a:pt x="91731" y="206191"/>
                  </a:cubicBezTo>
                  <a:lnTo>
                    <a:pt x="91731" y="215829"/>
                  </a:lnTo>
                  <a:cubicBezTo>
                    <a:pt x="91731" y="230658"/>
                    <a:pt x="103796" y="242724"/>
                    <a:pt x="118626" y="242724"/>
                  </a:cubicBezTo>
                  <a:lnTo>
                    <a:pt x="142036" y="242724"/>
                  </a:lnTo>
                  <a:lnTo>
                    <a:pt x="142036" y="259397"/>
                  </a:lnTo>
                  <a:lnTo>
                    <a:pt x="64075" y="259397"/>
                  </a:lnTo>
                  <a:cubicBezTo>
                    <a:pt x="60345" y="259397"/>
                    <a:pt x="57151" y="261675"/>
                    <a:pt x="55801" y="264921"/>
                  </a:cubicBezTo>
                  <a:cubicBezTo>
                    <a:pt x="50198" y="261423"/>
                    <a:pt x="43591" y="259397"/>
                    <a:pt x="36518" y="259397"/>
                  </a:cubicBezTo>
                  <a:cubicBezTo>
                    <a:pt x="16380" y="259397"/>
                    <a:pt x="0" y="275781"/>
                    <a:pt x="0" y="295920"/>
                  </a:cubicBezTo>
                  <a:lnTo>
                    <a:pt x="0" y="371798"/>
                  </a:lnTo>
                  <a:cubicBezTo>
                    <a:pt x="0" y="376748"/>
                    <a:pt x="4011" y="380763"/>
                    <a:pt x="8964" y="380763"/>
                  </a:cubicBezTo>
                  <a:lnTo>
                    <a:pt x="230541" y="380763"/>
                  </a:lnTo>
                  <a:cubicBezTo>
                    <a:pt x="235490" y="380763"/>
                    <a:pt x="239506" y="376748"/>
                    <a:pt x="239506" y="371798"/>
                  </a:cubicBezTo>
                  <a:cubicBezTo>
                    <a:pt x="239506" y="366845"/>
                    <a:pt x="235490" y="362834"/>
                    <a:pt x="230541" y="362834"/>
                  </a:cubicBezTo>
                  <a:lnTo>
                    <a:pt x="73040" y="362834"/>
                  </a:lnTo>
                  <a:lnTo>
                    <a:pt x="73040" y="277327"/>
                  </a:lnTo>
                  <a:lnTo>
                    <a:pt x="312485" y="277327"/>
                  </a:lnTo>
                  <a:lnTo>
                    <a:pt x="312485" y="362834"/>
                  </a:lnTo>
                  <a:lnTo>
                    <a:pt x="266400" y="362834"/>
                  </a:lnTo>
                  <a:cubicBezTo>
                    <a:pt x="261447" y="362834"/>
                    <a:pt x="257435" y="366845"/>
                    <a:pt x="257435" y="371798"/>
                  </a:cubicBezTo>
                  <a:cubicBezTo>
                    <a:pt x="257435" y="376748"/>
                    <a:pt x="261447" y="380763"/>
                    <a:pt x="266400" y="380763"/>
                  </a:cubicBezTo>
                  <a:lnTo>
                    <a:pt x="376566" y="380763"/>
                  </a:lnTo>
                  <a:cubicBezTo>
                    <a:pt x="381519" y="380763"/>
                    <a:pt x="385531" y="376748"/>
                    <a:pt x="385531" y="371798"/>
                  </a:cubicBezTo>
                  <a:lnTo>
                    <a:pt x="385531" y="295920"/>
                  </a:lnTo>
                  <a:cubicBezTo>
                    <a:pt x="385531" y="275781"/>
                    <a:pt x="369146" y="259397"/>
                    <a:pt x="349008" y="259397"/>
                  </a:cubicBezTo>
                  <a:close/>
                  <a:moveTo>
                    <a:pt x="293794" y="142957"/>
                  </a:moveTo>
                  <a:cubicBezTo>
                    <a:pt x="297039" y="141421"/>
                    <a:pt x="300574" y="140608"/>
                    <a:pt x="304226" y="140608"/>
                  </a:cubicBezTo>
                  <a:cubicBezTo>
                    <a:pt x="317724" y="140608"/>
                    <a:pt x="328706" y="151594"/>
                    <a:pt x="328706" y="165093"/>
                  </a:cubicBezTo>
                  <a:cubicBezTo>
                    <a:pt x="328706" y="178592"/>
                    <a:pt x="317724" y="189574"/>
                    <a:pt x="304226" y="189574"/>
                  </a:cubicBezTo>
                  <a:cubicBezTo>
                    <a:pt x="300574" y="189574"/>
                    <a:pt x="297039" y="188761"/>
                    <a:pt x="293794" y="187230"/>
                  </a:cubicBezTo>
                  <a:close/>
                  <a:moveTo>
                    <a:pt x="91731" y="187230"/>
                  </a:moveTo>
                  <a:cubicBezTo>
                    <a:pt x="88491" y="188761"/>
                    <a:pt x="84952" y="189574"/>
                    <a:pt x="81305" y="189574"/>
                  </a:cubicBezTo>
                  <a:cubicBezTo>
                    <a:pt x="67801" y="189574"/>
                    <a:pt x="56820" y="178592"/>
                    <a:pt x="56820" y="165093"/>
                  </a:cubicBezTo>
                  <a:cubicBezTo>
                    <a:pt x="56820" y="151591"/>
                    <a:pt x="67806" y="140608"/>
                    <a:pt x="81305" y="140608"/>
                  </a:cubicBezTo>
                  <a:cubicBezTo>
                    <a:pt x="84952" y="140608"/>
                    <a:pt x="88491" y="141426"/>
                    <a:pt x="91731" y="142957"/>
                  </a:cubicBezTo>
                  <a:close/>
                  <a:moveTo>
                    <a:pt x="55111" y="362834"/>
                  </a:moveTo>
                  <a:lnTo>
                    <a:pt x="17924" y="362834"/>
                  </a:lnTo>
                  <a:lnTo>
                    <a:pt x="17924" y="295920"/>
                  </a:lnTo>
                  <a:cubicBezTo>
                    <a:pt x="17924" y="285667"/>
                    <a:pt x="26269" y="277327"/>
                    <a:pt x="36518" y="277327"/>
                  </a:cubicBezTo>
                  <a:cubicBezTo>
                    <a:pt x="46771" y="277327"/>
                    <a:pt x="55111" y="285667"/>
                    <a:pt x="55111" y="295920"/>
                  </a:cubicBezTo>
                  <a:close/>
                  <a:moveTo>
                    <a:pt x="173493" y="37204"/>
                  </a:moveTo>
                  <a:cubicBezTo>
                    <a:pt x="173493" y="26578"/>
                    <a:pt x="182135" y="17930"/>
                    <a:pt x="192763" y="17930"/>
                  </a:cubicBezTo>
                  <a:cubicBezTo>
                    <a:pt x="203390" y="17930"/>
                    <a:pt x="212032" y="26578"/>
                    <a:pt x="212032" y="37204"/>
                  </a:cubicBezTo>
                  <a:cubicBezTo>
                    <a:pt x="212032" y="47832"/>
                    <a:pt x="203390" y="56474"/>
                    <a:pt x="192763" y="56474"/>
                  </a:cubicBezTo>
                  <a:cubicBezTo>
                    <a:pt x="182135" y="56474"/>
                    <a:pt x="173493" y="47832"/>
                    <a:pt x="173493" y="37204"/>
                  </a:cubicBezTo>
                  <a:close/>
                  <a:moveTo>
                    <a:pt x="118626" y="224794"/>
                  </a:moveTo>
                  <a:cubicBezTo>
                    <a:pt x="113681" y="224794"/>
                    <a:pt x="109661" y="220769"/>
                    <a:pt x="109661" y="215829"/>
                  </a:cubicBezTo>
                  <a:lnTo>
                    <a:pt x="109661" y="114358"/>
                  </a:lnTo>
                  <a:cubicBezTo>
                    <a:pt x="109661" y="109418"/>
                    <a:pt x="113681" y="105393"/>
                    <a:pt x="118626" y="105393"/>
                  </a:cubicBezTo>
                  <a:lnTo>
                    <a:pt x="266900" y="105393"/>
                  </a:lnTo>
                  <a:cubicBezTo>
                    <a:pt x="271845" y="105393"/>
                    <a:pt x="275865" y="109418"/>
                    <a:pt x="275865" y="114358"/>
                  </a:cubicBezTo>
                  <a:lnTo>
                    <a:pt x="275865" y="215829"/>
                  </a:lnTo>
                  <a:cubicBezTo>
                    <a:pt x="275865" y="220769"/>
                    <a:pt x="271845" y="224794"/>
                    <a:pt x="266900" y="224794"/>
                  </a:cubicBezTo>
                  <a:close/>
                  <a:moveTo>
                    <a:pt x="225563" y="259397"/>
                  </a:moveTo>
                  <a:lnTo>
                    <a:pt x="159966" y="259397"/>
                  </a:lnTo>
                  <a:lnTo>
                    <a:pt x="159966" y="242724"/>
                  </a:lnTo>
                  <a:lnTo>
                    <a:pt x="225563" y="242724"/>
                  </a:lnTo>
                  <a:close/>
                  <a:moveTo>
                    <a:pt x="367601" y="362834"/>
                  </a:moveTo>
                  <a:lnTo>
                    <a:pt x="330415" y="362834"/>
                  </a:lnTo>
                  <a:lnTo>
                    <a:pt x="330415" y="295920"/>
                  </a:lnTo>
                  <a:cubicBezTo>
                    <a:pt x="330415" y="285667"/>
                    <a:pt x="338759" y="277327"/>
                    <a:pt x="349008" y="277327"/>
                  </a:cubicBezTo>
                  <a:cubicBezTo>
                    <a:pt x="359261" y="277327"/>
                    <a:pt x="367601" y="285667"/>
                    <a:pt x="367601" y="295920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Полилиния: фигура 56">
              <a:extLst>
                <a:ext uri="{FF2B5EF4-FFF2-40B4-BE49-F238E27FC236}">
                  <a16:creationId xmlns:a16="http://schemas.microsoft.com/office/drawing/2014/main" id="{E33FDE96-F391-4EAB-9A7D-1243FFAA0425}"/>
                </a:ext>
              </a:extLst>
            </p:cNvPr>
            <p:cNvSpPr/>
            <p:nvPr/>
          </p:nvSpPr>
          <p:spPr>
            <a:xfrm>
              <a:off x="7337038" y="4251619"/>
              <a:ext cx="273016" cy="253618"/>
            </a:xfrm>
            <a:custGeom>
              <a:avLst/>
              <a:gdLst>
                <a:gd name="connsiteX0" fmla="*/ 161839 w 273016"/>
                <a:gd name="connsiteY0" fmla="*/ 229010 h 253618"/>
                <a:gd name="connsiteX1" fmla="*/ 226091 w 273016"/>
                <a:gd name="connsiteY1" fmla="*/ 253425 h 253618"/>
                <a:gd name="connsiteX2" fmla="*/ 241860 w 273016"/>
                <a:gd name="connsiteY2" fmla="*/ 247038 h 253618"/>
                <a:gd name="connsiteX3" fmla="*/ 244175 w 273016"/>
                <a:gd name="connsiteY3" fmla="*/ 228636 h 253618"/>
                <a:gd name="connsiteX4" fmla="*/ 231293 w 273016"/>
                <a:gd name="connsiteY4" fmla="*/ 198647 h 253618"/>
                <a:gd name="connsiteX5" fmla="*/ 273017 w 273016"/>
                <a:gd name="connsiteY5" fmla="*/ 115492 h 253618"/>
                <a:gd name="connsiteX6" fmla="*/ 136508 w 273016"/>
                <a:gd name="connsiteY6" fmla="*/ 0 h 253618"/>
                <a:gd name="connsiteX7" fmla="*/ 62287 w 273016"/>
                <a:gd name="connsiteY7" fmla="*/ 18518 h 253618"/>
                <a:gd name="connsiteX8" fmla="*/ 55381 w 273016"/>
                <a:gd name="connsiteY8" fmla="*/ 22566 h 253618"/>
                <a:gd name="connsiteX9" fmla="*/ 52533 w 273016"/>
                <a:gd name="connsiteY9" fmla="*/ 34921 h 253618"/>
                <a:gd name="connsiteX10" fmla="*/ 64888 w 273016"/>
                <a:gd name="connsiteY10" fmla="*/ 37769 h 253618"/>
                <a:gd name="connsiteX11" fmla="*/ 70906 w 273016"/>
                <a:gd name="connsiteY11" fmla="*/ 34239 h 253618"/>
                <a:gd name="connsiteX12" fmla="*/ 136508 w 273016"/>
                <a:gd name="connsiteY12" fmla="*/ 17930 h 253618"/>
                <a:gd name="connsiteX13" fmla="*/ 255087 w 273016"/>
                <a:gd name="connsiteY13" fmla="*/ 115492 h 253618"/>
                <a:gd name="connsiteX14" fmla="*/ 215632 w 273016"/>
                <a:gd name="connsiteY14" fmla="*/ 188108 h 253618"/>
                <a:gd name="connsiteX15" fmla="*/ 212060 w 273016"/>
                <a:gd name="connsiteY15" fmla="*/ 199299 h 253618"/>
                <a:gd name="connsiteX16" fmla="*/ 227619 w 273016"/>
                <a:gd name="connsiteY16" fmla="*/ 235509 h 253618"/>
                <a:gd name="connsiteX17" fmla="*/ 187025 w 273016"/>
                <a:gd name="connsiteY17" fmla="*/ 222833 h 253618"/>
                <a:gd name="connsiteX18" fmla="*/ 198449 w 273016"/>
                <a:gd name="connsiteY18" fmla="*/ 218453 h 253618"/>
                <a:gd name="connsiteX19" fmla="*/ 203133 w 273016"/>
                <a:gd name="connsiteY19" fmla="*/ 206672 h 253618"/>
                <a:gd name="connsiteX20" fmla="*/ 191353 w 273016"/>
                <a:gd name="connsiteY20" fmla="*/ 201989 h 253618"/>
                <a:gd name="connsiteX21" fmla="*/ 136508 w 273016"/>
                <a:gd name="connsiteY21" fmla="*/ 213050 h 253618"/>
                <a:gd name="connsiteX22" fmla="*/ 17930 w 273016"/>
                <a:gd name="connsiteY22" fmla="*/ 115492 h 253618"/>
                <a:gd name="connsiteX23" fmla="*/ 39665 w 273016"/>
                <a:gd name="connsiteY23" fmla="*/ 59238 h 253618"/>
                <a:gd name="connsiteX24" fmla="*/ 38717 w 273016"/>
                <a:gd name="connsiteY24" fmla="*/ 46594 h 253618"/>
                <a:gd name="connsiteX25" fmla="*/ 26073 w 273016"/>
                <a:gd name="connsiteY25" fmla="*/ 47542 h 253618"/>
                <a:gd name="connsiteX26" fmla="*/ 0 w 273016"/>
                <a:gd name="connsiteY26" fmla="*/ 115492 h 253618"/>
                <a:gd name="connsiteX27" fmla="*/ 136508 w 273016"/>
                <a:gd name="connsiteY27" fmla="*/ 230980 h 253618"/>
                <a:gd name="connsiteX28" fmla="*/ 161839 w 273016"/>
                <a:gd name="connsiteY28" fmla="*/ 229010 h 25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3016" h="253618">
                  <a:moveTo>
                    <a:pt x="161839" y="229010"/>
                  </a:moveTo>
                  <a:cubicBezTo>
                    <a:pt x="170001" y="234683"/>
                    <a:pt x="192282" y="248167"/>
                    <a:pt x="226091" y="253425"/>
                  </a:cubicBezTo>
                  <a:cubicBezTo>
                    <a:pt x="232119" y="254364"/>
                    <a:pt x="238139" y="251833"/>
                    <a:pt x="241860" y="247038"/>
                  </a:cubicBezTo>
                  <a:cubicBezTo>
                    <a:pt x="245916" y="241803"/>
                    <a:pt x="246805" y="234757"/>
                    <a:pt x="244175" y="228636"/>
                  </a:cubicBezTo>
                  <a:lnTo>
                    <a:pt x="231293" y="198647"/>
                  </a:lnTo>
                  <a:cubicBezTo>
                    <a:pt x="257903" y="176934"/>
                    <a:pt x="273017" y="146986"/>
                    <a:pt x="273017" y="115492"/>
                  </a:cubicBezTo>
                  <a:cubicBezTo>
                    <a:pt x="273017" y="51809"/>
                    <a:pt x="211776" y="0"/>
                    <a:pt x="136508" y="0"/>
                  </a:cubicBezTo>
                  <a:cubicBezTo>
                    <a:pt x="110043" y="0"/>
                    <a:pt x="84377" y="6401"/>
                    <a:pt x="62287" y="18518"/>
                  </a:cubicBezTo>
                  <a:cubicBezTo>
                    <a:pt x="59943" y="19807"/>
                    <a:pt x="57618" y="21165"/>
                    <a:pt x="55381" y="22566"/>
                  </a:cubicBezTo>
                  <a:cubicBezTo>
                    <a:pt x="51184" y="25195"/>
                    <a:pt x="49909" y="30728"/>
                    <a:pt x="52533" y="34921"/>
                  </a:cubicBezTo>
                  <a:cubicBezTo>
                    <a:pt x="55162" y="39119"/>
                    <a:pt x="60690" y="40393"/>
                    <a:pt x="64888" y="37769"/>
                  </a:cubicBezTo>
                  <a:cubicBezTo>
                    <a:pt x="66839" y="36546"/>
                    <a:pt x="68861" y="35360"/>
                    <a:pt x="70906" y="34239"/>
                  </a:cubicBezTo>
                  <a:cubicBezTo>
                    <a:pt x="90363" y="23570"/>
                    <a:pt x="113050" y="17930"/>
                    <a:pt x="136508" y="17930"/>
                  </a:cubicBezTo>
                  <a:cubicBezTo>
                    <a:pt x="201891" y="17930"/>
                    <a:pt x="255087" y="61694"/>
                    <a:pt x="255087" y="115492"/>
                  </a:cubicBezTo>
                  <a:cubicBezTo>
                    <a:pt x="255087" y="143153"/>
                    <a:pt x="240716" y="169585"/>
                    <a:pt x="215632" y="188108"/>
                  </a:cubicBezTo>
                  <a:cubicBezTo>
                    <a:pt x="211860" y="190400"/>
                    <a:pt x="210287" y="195162"/>
                    <a:pt x="212060" y="199299"/>
                  </a:cubicBezTo>
                  <a:lnTo>
                    <a:pt x="227619" y="235509"/>
                  </a:lnTo>
                  <a:cubicBezTo>
                    <a:pt x="210534" y="232713"/>
                    <a:pt x="196815" y="227553"/>
                    <a:pt x="187025" y="222833"/>
                  </a:cubicBezTo>
                  <a:cubicBezTo>
                    <a:pt x="190890" y="221525"/>
                    <a:pt x="194701" y="220068"/>
                    <a:pt x="198449" y="218453"/>
                  </a:cubicBezTo>
                  <a:cubicBezTo>
                    <a:pt x="202998" y="216496"/>
                    <a:pt x="205094" y="211220"/>
                    <a:pt x="203133" y="206672"/>
                  </a:cubicBezTo>
                  <a:cubicBezTo>
                    <a:pt x="201177" y="202130"/>
                    <a:pt x="195901" y="200028"/>
                    <a:pt x="191353" y="201989"/>
                  </a:cubicBezTo>
                  <a:cubicBezTo>
                    <a:pt x="174557" y="209226"/>
                    <a:pt x="155591" y="213050"/>
                    <a:pt x="136508" y="213050"/>
                  </a:cubicBezTo>
                  <a:cubicBezTo>
                    <a:pt x="71126" y="213050"/>
                    <a:pt x="17930" y="169286"/>
                    <a:pt x="17930" y="115492"/>
                  </a:cubicBezTo>
                  <a:cubicBezTo>
                    <a:pt x="17930" y="95214"/>
                    <a:pt x="25447" y="75762"/>
                    <a:pt x="39665" y="59238"/>
                  </a:cubicBezTo>
                  <a:cubicBezTo>
                    <a:pt x="42896" y="55484"/>
                    <a:pt x="42471" y="49825"/>
                    <a:pt x="38717" y="46594"/>
                  </a:cubicBezTo>
                  <a:cubicBezTo>
                    <a:pt x="34963" y="43363"/>
                    <a:pt x="29304" y="43788"/>
                    <a:pt x="26073" y="47542"/>
                  </a:cubicBezTo>
                  <a:cubicBezTo>
                    <a:pt x="9016" y="67367"/>
                    <a:pt x="0" y="90862"/>
                    <a:pt x="0" y="115492"/>
                  </a:cubicBezTo>
                  <a:cubicBezTo>
                    <a:pt x="0" y="179171"/>
                    <a:pt x="61236" y="230980"/>
                    <a:pt x="136508" y="230980"/>
                  </a:cubicBezTo>
                  <a:cubicBezTo>
                    <a:pt x="145113" y="230980"/>
                    <a:pt x="153570" y="230318"/>
                    <a:pt x="161839" y="229010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Полилиния: фигура 57">
              <a:extLst>
                <a:ext uri="{FF2B5EF4-FFF2-40B4-BE49-F238E27FC236}">
                  <a16:creationId xmlns:a16="http://schemas.microsoft.com/office/drawing/2014/main" id="{3CFECB91-4112-4A31-8405-E3A8304675DC}"/>
                </a:ext>
              </a:extLst>
            </p:cNvPr>
            <p:cNvSpPr/>
            <p:nvPr/>
          </p:nvSpPr>
          <p:spPr>
            <a:xfrm>
              <a:off x="7418330" y="4326361"/>
              <a:ext cx="110431" cy="79865"/>
            </a:xfrm>
            <a:custGeom>
              <a:avLst/>
              <a:gdLst>
                <a:gd name="connsiteX0" fmla="*/ 39420 w 110431"/>
                <a:gd name="connsiteY0" fmla="*/ 79864 h 79865"/>
                <a:gd name="connsiteX1" fmla="*/ 45869 w 110431"/>
                <a:gd name="connsiteY1" fmla="*/ 77240 h 79865"/>
                <a:gd name="connsiteX2" fmla="*/ 107805 w 110431"/>
                <a:gd name="connsiteY2" fmla="*/ 15303 h 79865"/>
                <a:gd name="connsiteX3" fmla="*/ 107805 w 110431"/>
                <a:gd name="connsiteY3" fmla="*/ 2626 h 79865"/>
                <a:gd name="connsiteX4" fmla="*/ 95124 w 110431"/>
                <a:gd name="connsiteY4" fmla="*/ 2626 h 79865"/>
                <a:gd name="connsiteX5" fmla="*/ 39687 w 110431"/>
                <a:gd name="connsiteY5" fmla="*/ 58063 h 79865"/>
                <a:gd name="connsiteX6" fmla="*/ 15454 w 110431"/>
                <a:gd name="connsiteY6" fmla="*/ 32631 h 79865"/>
                <a:gd name="connsiteX7" fmla="*/ 2781 w 110431"/>
                <a:gd name="connsiteY7" fmla="*/ 32322 h 79865"/>
                <a:gd name="connsiteX8" fmla="*/ 2473 w 110431"/>
                <a:gd name="connsiteY8" fmla="*/ 44995 h 79865"/>
                <a:gd name="connsiteX9" fmla="*/ 33038 w 110431"/>
                <a:gd name="connsiteY9" fmla="*/ 77087 h 79865"/>
                <a:gd name="connsiteX10" fmla="*/ 39420 w 110431"/>
                <a:gd name="connsiteY10" fmla="*/ 79864 h 7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431" h="79865">
                  <a:moveTo>
                    <a:pt x="39420" y="79864"/>
                  </a:moveTo>
                  <a:cubicBezTo>
                    <a:pt x="41811" y="79901"/>
                    <a:pt x="44179" y="78926"/>
                    <a:pt x="45869" y="77240"/>
                  </a:cubicBezTo>
                  <a:lnTo>
                    <a:pt x="107805" y="15303"/>
                  </a:lnTo>
                  <a:cubicBezTo>
                    <a:pt x="111307" y="11801"/>
                    <a:pt x="111307" y="6124"/>
                    <a:pt x="107805" y="2626"/>
                  </a:cubicBezTo>
                  <a:cubicBezTo>
                    <a:pt x="104304" y="-875"/>
                    <a:pt x="98626" y="-875"/>
                    <a:pt x="95124" y="2626"/>
                  </a:cubicBezTo>
                  <a:lnTo>
                    <a:pt x="39687" y="58063"/>
                  </a:lnTo>
                  <a:lnTo>
                    <a:pt x="15454" y="32631"/>
                  </a:lnTo>
                  <a:cubicBezTo>
                    <a:pt x="12040" y="29045"/>
                    <a:pt x="6367" y="28909"/>
                    <a:pt x="2781" y="32322"/>
                  </a:cubicBezTo>
                  <a:cubicBezTo>
                    <a:pt x="-805" y="35736"/>
                    <a:pt x="-940" y="41409"/>
                    <a:pt x="2473" y="44995"/>
                  </a:cubicBezTo>
                  <a:lnTo>
                    <a:pt x="33038" y="77087"/>
                  </a:lnTo>
                  <a:cubicBezTo>
                    <a:pt x="34705" y="78832"/>
                    <a:pt x="37007" y="79836"/>
                    <a:pt x="39420" y="79864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Полилиния: фигура 58">
              <a:extLst>
                <a:ext uri="{FF2B5EF4-FFF2-40B4-BE49-F238E27FC236}">
                  <a16:creationId xmlns:a16="http://schemas.microsoft.com/office/drawing/2014/main" id="{B942067F-8D6D-428C-B524-9D9331B408DA}"/>
                </a:ext>
              </a:extLst>
            </p:cNvPr>
            <p:cNvSpPr/>
            <p:nvPr/>
          </p:nvSpPr>
          <p:spPr>
            <a:xfrm>
              <a:off x="7676026" y="4251619"/>
              <a:ext cx="273011" cy="253618"/>
            </a:xfrm>
            <a:custGeom>
              <a:avLst/>
              <a:gdLst>
                <a:gd name="connsiteX0" fmla="*/ 136504 w 273011"/>
                <a:gd name="connsiteY0" fmla="*/ 0 h 253618"/>
                <a:gd name="connsiteX1" fmla="*/ 0 w 273011"/>
                <a:gd name="connsiteY1" fmla="*/ 115492 h 253618"/>
                <a:gd name="connsiteX2" fmla="*/ 41719 w 273011"/>
                <a:gd name="connsiteY2" fmla="*/ 198647 h 253618"/>
                <a:gd name="connsiteX3" fmla="*/ 28837 w 273011"/>
                <a:gd name="connsiteY3" fmla="*/ 228636 h 253618"/>
                <a:gd name="connsiteX4" fmla="*/ 31152 w 273011"/>
                <a:gd name="connsiteY4" fmla="*/ 247038 h 253618"/>
                <a:gd name="connsiteX5" fmla="*/ 46924 w 273011"/>
                <a:gd name="connsiteY5" fmla="*/ 253425 h 253618"/>
                <a:gd name="connsiteX6" fmla="*/ 111172 w 273011"/>
                <a:gd name="connsiteY6" fmla="*/ 229010 h 253618"/>
                <a:gd name="connsiteX7" fmla="*/ 136508 w 273011"/>
                <a:gd name="connsiteY7" fmla="*/ 230980 h 253618"/>
                <a:gd name="connsiteX8" fmla="*/ 189134 w 273011"/>
                <a:gd name="connsiteY8" fmla="*/ 222100 h 253618"/>
                <a:gd name="connsiteX9" fmla="*/ 194602 w 273011"/>
                <a:gd name="connsiteY9" fmla="*/ 210660 h 253618"/>
                <a:gd name="connsiteX10" fmla="*/ 183163 w 273011"/>
                <a:gd name="connsiteY10" fmla="*/ 205192 h 253618"/>
                <a:gd name="connsiteX11" fmla="*/ 136508 w 273011"/>
                <a:gd name="connsiteY11" fmla="*/ 213050 h 253618"/>
                <a:gd name="connsiteX12" fmla="*/ 81659 w 273011"/>
                <a:gd name="connsiteY12" fmla="*/ 201989 h 253618"/>
                <a:gd name="connsiteX13" fmla="*/ 69879 w 273011"/>
                <a:gd name="connsiteY13" fmla="*/ 206672 h 253618"/>
                <a:gd name="connsiteX14" fmla="*/ 74566 w 273011"/>
                <a:gd name="connsiteY14" fmla="*/ 218453 h 253618"/>
                <a:gd name="connsiteX15" fmla="*/ 86048 w 273011"/>
                <a:gd name="connsiteY15" fmla="*/ 222852 h 253618"/>
                <a:gd name="connsiteX16" fmla="*/ 45398 w 273011"/>
                <a:gd name="connsiteY16" fmla="*/ 235509 h 253618"/>
                <a:gd name="connsiteX17" fmla="*/ 60951 w 273011"/>
                <a:gd name="connsiteY17" fmla="*/ 199299 h 253618"/>
                <a:gd name="connsiteX18" fmla="*/ 57542 w 273011"/>
                <a:gd name="connsiteY18" fmla="*/ 188229 h 253618"/>
                <a:gd name="connsiteX19" fmla="*/ 17930 w 273011"/>
                <a:gd name="connsiteY19" fmla="*/ 115488 h 253618"/>
                <a:gd name="connsiteX20" fmla="*/ 136504 w 273011"/>
                <a:gd name="connsiteY20" fmla="*/ 17930 h 253618"/>
                <a:gd name="connsiteX21" fmla="*/ 255082 w 273011"/>
                <a:gd name="connsiteY21" fmla="*/ 115488 h 253618"/>
                <a:gd name="connsiteX22" fmla="*/ 212971 w 273011"/>
                <a:gd name="connsiteY22" fmla="*/ 190013 h 253618"/>
                <a:gd name="connsiteX23" fmla="*/ 210730 w 273011"/>
                <a:gd name="connsiteY23" fmla="*/ 202493 h 253618"/>
                <a:gd name="connsiteX24" fmla="*/ 223210 w 273011"/>
                <a:gd name="connsiteY24" fmla="*/ 204730 h 253618"/>
                <a:gd name="connsiteX25" fmla="*/ 273012 w 273011"/>
                <a:gd name="connsiteY25" fmla="*/ 115488 h 253618"/>
                <a:gd name="connsiteX26" fmla="*/ 136504 w 273011"/>
                <a:gd name="connsiteY26" fmla="*/ 0 h 25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011" h="253618">
                  <a:moveTo>
                    <a:pt x="136504" y="0"/>
                  </a:moveTo>
                  <a:cubicBezTo>
                    <a:pt x="61236" y="0"/>
                    <a:pt x="0" y="51809"/>
                    <a:pt x="0" y="115492"/>
                  </a:cubicBezTo>
                  <a:cubicBezTo>
                    <a:pt x="0" y="146986"/>
                    <a:pt x="15114" y="176934"/>
                    <a:pt x="41719" y="198647"/>
                  </a:cubicBezTo>
                  <a:lnTo>
                    <a:pt x="28837" y="228636"/>
                  </a:lnTo>
                  <a:cubicBezTo>
                    <a:pt x="26207" y="234757"/>
                    <a:pt x="27095" y="241803"/>
                    <a:pt x="31152" y="247038"/>
                  </a:cubicBezTo>
                  <a:cubicBezTo>
                    <a:pt x="34873" y="251833"/>
                    <a:pt x="40893" y="254364"/>
                    <a:pt x="46924" y="253425"/>
                  </a:cubicBezTo>
                  <a:cubicBezTo>
                    <a:pt x="80730" y="248167"/>
                    <a:pt x="103011" y="234683"/>
                    <a:pt x="111172" y="229010"/>
                  </a:cubicBezTo>
                  <a:cubicBezTo>
                    <a:pt x="119446" y="230318"/>
                    <a:pt x="127898" y="230980"/>
                    <a:pt x="136508" y="230980"/>
                  </a:cubicBezTo>
                  <a:cubicBezTo>
                    <a:pt x="154746" y="230980"/>
                    <a:pt x="172451" y="227992"/>
                    <a:pt x="189134" y="222100"/>
                  </a:cubicBezTo>
                  <a:cubicBezTo>
                    <a:pt x="193803" y="220451"/>
                    <a:pt x="196250" y="215330"/>
                    <a:pt x="194602" y="210660"/>
                  </a:cubicBezTo>
                  <a:cubicBezTo>
                    <a:pt x="192953" y="205991"/>
                    <a:pt x="187831" y="203544"/>
                    <a:pt x="183163" y="205192"/>
                  </a:cubicBezTo>
                  <a:cubicBezTo>
                    <a:pt x="168403" y="210407"/>
                    <a:pt x="152706" y="213050"/>
                    <a:pt x="136508" y="213050"/>
                  </a:cubicBezTo>
                  <a:cubicBezTo>
                    <a:pt x="117425" y="213050"/>
                    <a:pt x="98459" y="209226"/>
                    <a:pt x="81659" y="201989"/>
                  </a:cubicBezTo>
                  <a:cubicBezTo>
                    <a:pt x="77111" y="200028"/>
                    <a:pt x="71839" y="202130"/>
                    <a:pt x="69879" y="206672"/>
                  </a:cubicBezTo>
                  <a:cubicBezTo>
                    <a:pt x="67918" y="211220"/>
                    <a:pt x="70019" y="216496"/>
                    <a:pt x="74566" y="218453"/>
                  </a:cubicBezTo>
                  <a:cubicBezTo>
                    <a:pt x="78335" y="220077"/>
                    <a:pt x="82163" y="221539"/>
                    <a:pt x="86048" y="222852"/>
                  </a:cubicBezTo>
                  <a:cubicBezTo>
                    <a:pt x="76299" y="227553"/>
                    <a:pt x="62600" y="232699"/>
                    <a:pt x="45398" y="235509"/>
                  </a:cubicBezTo>
                  <a:lnTo>
                    <a:pt x="60951" y="199299"/>
                  </a:lnTo>
                  <a:cubicBezTo>
                    <a:pt x="62703" y="195228"/>
                    <a:pt x="61194" y="190559"/>
                    <a:pt x="57542" y="188229"/>
                  </a:cubicBezTo>
                  <a:cubicBezTo>
                    <a:pt x="32362" y="169697"/>
                    <a:pt x="17930" y="143213"/>
                    <a:pt x="17930" y="115488"/>
                  </a:cubicBezTo>
                  <a:cubicBezTo>
                    <a:pt x="17930" y="61694"/>
                    <a:pt x="71121" y="17930"/>
                    <a:pt x="136504" y="17930"/>
                  </a:cubicBezTo>
                  <a:cubicBezTo>
                    <a:pt x="201891" y="17930"/>
                    <a:pt x="255082" y="61694"/>
                    <a:pt x="255082" y="115488"/>
                  </a:cubicBezTo>
                  <a:cubicBezTo>
                    <a:pt x="255082" y="144231"/>
                    <a:pt x="239734" y="171392"/>
                    <a:pt x="212971" y="190013"/>
                  </a:cubicBezTo>
                  <a:cubicBezTo>
                    <a:pt x="208908" y="192842"/>
                    <a:pt x="207904" y="198431"/>
                    <a:pt x="210730" y="202493"/>
                  </a:cubicBezTo>
                  <a:cubicBezTo>
                    <a:pt x="213559" y="206556"/>
                    <a:pt x="219149" y="207560"/>
                    <a:pt x="223210" y="204730"/>
                  </a:cubicBezTo>
                  <a:cubicBezTo>
                    <a:pt x="254862" y="182709"/>
                    <a:pt x="273012" y="150180"/>
                    <a:pt x="273012" y="115488"/>
                  </a:cubicBezTo>
                  <a:cubicBezTo>
                    <a:pt x="273012" y="51809"/>
                    <a:pt x="211776" y="0"/>
                    <a:pt x="136504" y="0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Полилиния: фигура 65">
              <a:extLst>
                <a:ext uri="{FF2B5EF4-FFF2-40B4-BE49-F238E27FC236}">
                  <a16:creationId xmlns:a16="http://schemas.microsoft.com/office/drawing/2014/main" id="{FAA3B11C-9C87-4AE9-AF05-1D264F1C2FCB}"/>
                </a:ext>
              </a:extLst>
            </p:cNvPr>
            <p:cNvSpPr/>
            <p:nvPr/>
          </p:nvSpPr>
          <p:spPr>
            <a:xfrm>
              <a:off x="7772599" y="4326358"/>
              <a:ext cx="79863" cy="79829"/>
            </a:xfrm>
            <a:custGeom>
              <a:avLst/>
              <a:gdLst>
                <a:gd name="connsiteX0" fmla="*/ 77237 w 79863"/>
                <a:gd name="connsiteY0" fmla="*/ 2625 h 79829"/>
                <a:gd name="connsiteX1" fmla="*/ 64559 w 79863"/>
                <a:gd name="connsiteY1" fmla="*/ 2625 h 79829"/>
                <a:gd name="connsiteX2" fmla="*/ 39930 w 79863"/>
                <a:gd name="connsiteY2" fmla="*/ 27255 h 79829"/>
                <a:gd name="connsiteX3" fmla="*/ 15304 w 79863"/>
                <a:gd name="connsiteY3" fmla="*/ 2625 h 79829"/>
                <a:gd name="connsiteX4" fmla="*/ 2623 w 79863"/>
                <a:gd name="connsiteY4" fmla="*/ 2625 h 79829"/>
                <a:gd name="connsiteX5" fmla="*/ 2623 w 79863"/>
                <a:gd name="connsiteY5" fmla="*/ 15306 h 79829"/>
                <a:gd name="connsiteX6" fmla="*/ 27253 w 79863"/>
                <a:gd name="connsiteY6" fmla="*/ 39931 h 79829"/>
                <a:gd name="connsiteX7" fmla="*/ 2623 w 79863"/>
                <a:gd name="connsiteY7" fmla="*/ 64561 h 79829"/>
                <a:gd name="connsiteX8" fmla="*/ 2623 w 79863"/>
                <a:gd name="connsiteY8" fmla="*/ 77239 h 79829"/>
                <a:gd name="connsiteX9" fmla="*/ 15304 w 79863"/>
                <a:gd name="connsiteY9" fmla="*/ 77239 h 79829"/>
                <a:gd name="connsiteX10" fmla="*/ 39930 w 79863"/>
                <a:gd name="connsiteY10" fmla="*/ 52608 h 79829"/>
                <a:gd name="connsiteX11" fmla="*/ 64559 w 79863"/>
                <a:gd name="connsiteY11" fmla="*/ 77239 h 79829"/>
                <a:gd name="connsiteX12" fmla="*/ 77237 w 79863"/>
                <a:gd name="connsiteY12" fmla="*/ 77239 h 79829"/>
                <a:gd name="connsiteX13" fmla="*/ 77237 w 79863"/>
                <a:gd name="connsiteY13" fmla="*/ 64561 h 79829"/>
                <a:gd name="connsiteX14" fmla="*/ 52611 w 79863"/>
                <a:gd name="connsiteY14" fmla="*/ 39931 h 79829"/>
                <a:gd name="connsiteX15" fmla="*/ 77237 w 79863"/>
                <a:gd name="connsiteY15" fmla="*/ 15306 h 79829"/>
                <a:gd name="connsiteX16" fmla="*/ 77237 w 79863"/>
                <a:gd name="connsiteY16" fmla="*/ 2625 h 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863" h="79829">
                  <a:moveTo>
                    <a:pt x="77237" y="2625"/>
                  </a:moveTo>
                  <a:cubicBezTo>
                    <a:pt x="73735" y="-873"/>
                    <a:pt x="68062" y="-873"/>
                    <a:pt x="64559" y="2625"/>
                  </a:cubicBezTo>
                  <a:lnTo>
                    <a:pt x="39930" y="27255"/>
                  </a:lnTo>
                  <a:lnTo>
                    <a:pt x="15304" y="2625"/>
                  </a:lnTo>
                  <a:cubicBezTo>
                    <a:pt x="11803" y="-873"/>
                    <a:pt x="6130" y="-877"/>
                    <a:pt x="2623" y="2625"/>
                  </a:cubicBezTo>
                  <a:cubicBezTo>
                    <a:pt x="-874" y="6126"/>
                    <a:pt x="-874" y="11804"/>
                    <a:pt x="2623" y="15306"/>
                  </a:cubicBezTo>
                  <a:lnTo>
                    <a:pt x="27253" y="39931"/>
                  </a:lnTo>
                  <a:lnTo>
                    <a:pt x="2623" y="64561"/>
                  </a:lnTo>
                  <a:cubicBezTo>
                    <a:pt x="-874" y="68064"/>
                    <a:pt x="-874" y="73741"/>
                    <a:pt x="2623" y="77239"/>
                  </a:cubicBezTo>
                  <a:cubicBezTo>
                    <a:pt x="6079" y="80693"/>
                    <a:pt x="11850" y="80693"/>
                    <a:pt x="15304" y="77239"/>
                  </a:cubicBezTo>
                  <a:lnTo>
                    <a:pt x="39930" y="52608"/>
                  </a:lnTo>
                  <a:lnTo>
                    <a:pt x="64559" y="77239"/>
                  </a:lnTo>
                  <a:cubicBezTo>
                    <a:pt x="68015" y="80693"/>
                    <a:pt x="73786" y="80693"/>
                    <a:pt x="77237" y="77239"/>
                  </a:cubicBezTo>
                  <a:cubicBezTo>
                    <a:pt x="80739" y="73737"/>
                    <a:pt x="80739" y="68064"/>
                    <a:pt x="77237" y="64561"/>
                  </a:cubicBezTo>
                  <a:lnTo>
                    <a:pt x="52611" y="39931"/>
                  </a:lnTo>
                  <a:lnTo>
                    <a:pt x="77237" y="15306"/>
                  </a:lnTo>
                  <a:cubicBezTo>
                    <a:pt x="80739" y="11804"/>
                    <a:pt x="80739" y="6126"/>
                    <a:pt x="77237" y="2625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Рисунок 122">
            <a:extLst>
              <a:ext uri="{FF2B5EF4-FFF2-40B4-BE49-F238E27FC236}">
                <a16:creationId xmlns:a16="http://schemas.microsoft.com/office/drawing/2014/main" id="{5D0514A7-DD59-4A9E-B249-19C9FE987782}"/>
              </a:ext>
            </a:extLst>
          </p:cNvPr>
          <p:cNvGrpSpPr/>
          <p:nvPr/>
        </p:nvGrpSpPr>
        <p:grpSpPr>
          <a:xfrm>
            <a:off x="4425280" y="4899372"/>
            <a:ext cx="612014" cy="562695"/>
            <a:chOff x="3315110" y="3103930"/>
            <a:chExt cx="612014" cy="562695"/>
          </a:xfrm>
          <a:solidFill>
            <a:srgbClr val="000000"/>
          </a:solidFill>
        </p:grpSpPr>
        <p:sp>
          <p:nvSpPr>
            <p:cNvPr id="42" name="Полилиния: фигура 71">
              <a:extLst>
                <a:ext uri="{FF2B5EF4-FFF2-40B4-BE49-F238E27FC236}">
                  <a16:creationId xmlns:a16="http://schemas.microsoft.com/office/drawing/2014/main" id="{CA37BF76-CC17-4109-A229-7CF85A1A4727}"/>
                </a:ext>
              </a:extLst>
            </p:cNvPr>
            <p:cNvSpPr/>
            <p:nvPr/>
          </p:nvSpPr>
          <p:spPr>
            <a:xfrm>
              <a:off x="3380260" y="3103930"/>
              <a:ext cx="546864" cy="356824"/>
            </a:xfrm>
            <a:custGeom>
              <a:avLst/>
              <a:gdLst>
                <a:gd name="connsiteX0" fmla="*/ 454217 w 546864"/>
                <a:gd name="connsiteY0" fmla="*/ 346936 h 356824"/>
                <a:gd name="connsiteX1" fmla="*/ 410542 w 546864"/>
                <a:gd name="connsiteY1" fmla="*/ 246850 h 356824"/>
                <a:gd name="connsiteX2" fmla="*/ 427351 w 546864"/>
                <a:gd name="connsiteY2" fmla="*/ 230022 h 356824"/>
                <a:gd name="connsiteX3" fmla="*/ 443182 w 546864"/>
                <a:gd name="connsiteY3" fmla="*/ 231580 h 356824"/>
                <a:gd name="connsiteX4" fmla="*/ 348253 w 546864"/>
                <a:gd name="connsiteY4" fmla="*/ 96523 h 356824"/>
                <a:gd name="connsiteX5" fmla="*/ 345347 w 546864"/>
                <a:gd name="connsiteY5" fmla="*/ 84182 h 356824"/>
                <a:gd name="connsiteX6" fmla="*/ 357687 w 546864"/>
                <a:gd name="connsiteY6" fmla="*/ 81276 h 356824"/>
                <a:gd name="connsiteX7" fmla="*/ 462973 w 546864"/>
                <a:gd name="connsiteY7" fmla="*/ 240396 h 356824"/>
                <a:gd name="connsiteX8" fmla="*/ 453180 w 546864"/>
                <a:gd name="connsiteY8" fmla="*/ 250649 h 356824"/>
                <a:gd name="connsiteX9" fmla="*/ 429175 w 546864"/>
                <a:gd name="connsiteY9" fmla="*/ 248147 h 356824"/>
                <a:gd name="connsiteX10" fmla="*/ 469778 w 546864"/>
                <a:gd name="connsiteY10" fmla="*/ 337834 h 356824"/>
                <a:gd name="connsiteX11" fmla="*/ 527999 w 546864"/>
                <a:gd name="connsiteY11" fmla="*/ 258446 h 356824"/>
                <a:gd name="connsiteX12" fmla="*/ 501656 w 546864"/>
                <a:gd name="connsiteY12" fmla="*/ 255700 h 356824"/>
                <a:gd name="connsiteX13" fmla="*/ 493667 w 546864"/>
                <a:gd name="connsiteY13" fmla="*/ 247708 h 356824"/>
                <a:gd name="connsiteX14" fmla="*/ 238645 w 546864"/>
                <a:gd name="connsiteY14" fmla="*/ 17930 h 356824"/>
                <a:gd name="connsiteX15" fmla="*/ 20098 w 546864"/>
                <a:gd name="connsiteY15" fmla="*/ 140117 h 356824"/>
                <a:gd name="connsiteX16" fmla="*/ 26247 w 546864"/>
                <a:gd name="connsiteY16" fmla="*/ 161035 h 356824"/>
                <a:gd name="connsiteX17" fmla="*/ 45370 w 546864"/>
                <a:gd name="connsiteY17" fmla="*/ 155339 h 356824"/>
                <a:gd name="connsiteX18" fmla="*/ 238641 w 546864"/>
                <a:gd name="connsiteY18" fmla="*/ 47456 h 356824"/>
                <a:gd name="connsiteX19" fmla="*/ 318678 w 546864"/>
                <a:gd name="connsiteY19" fmla="*/ 62041 h 356824"/>
                <a:gd name="connsiteX20" fmla="*/ 323890 w 546864"/>
                <a:gd name="connsiteY20" fmla="*/ 73598 h 356824"/>
                <a:gd name="connsiteX21" fmla="*/ 312334 w 546864"/>
                <a:gd name="connsiteY21" fmla="*/ 78811 h 356824"/>
                <a:gd name="connsiteX22" fmla="*/ 238641 w 546864"/>
                <a:gd name="connsiteY22" fmla="*/ 65386 h 356824"/>
                <a:gd name="connsiteX23" fmla="*/ 60650 w 546864"/>
                <a:gd name="connsiteY23" fmla="*/ 164720 h 356824"/>
                <a:gd name="connsiteX24" fmla="*/ 18389 w 546864"/>
                <a:gd name="connsiteY24" fmla="*/ 177150 h 356824"/>
                <a:gd name="connsiteX25" fmla="*/ 4826 w 546864"/>
                <a:gd name="connsiteY25" fmla="*/ 130722 h 356824"/>
                <a:gd name="connsiteX26" fmla="*/ 238645 w 546864"/>
                <a:gd name="connsiteY26" fmla="*/ 0 h 356824"/>
                <a:gd name="connsiteX27" fmla="*/ 510651 w 546864"/>
                <a:gd name="connsiteY27" fmla="*/ 238611 h 356824"/>
                <a:gd name="connsiteX28" fmla="*/ 531758 w 546864"/>
                <a:gd name="connsiteY28" fmla="*/ 240810 h 356824"/>
                <a:gd name="connsiteX29" fmla="*/ 546855 w 546864"/>
                <a:gd name="connsiteY29" fmla="*/ 257578 h 356824"/>
                <a:gd name="connsiteX30" fmla="*/ 483125 w 546864"/>
                <a:gd name="connsiteY30" fmla="*/ 349949 h 356824"/>
                <a:gd name="connsiteX31" fmla="*/ 454217 w 546864"/>
                <a:gd name="connsiteY31" fmla="*/ 346936 h 35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46864" h="356824">
                  <a:moveTo>
                    <a:pt x="454217" y="346936"/>
                  </a:moveTo>
                  <a:cubicBezTo>
                    <a:pt x="408317" y="245549"/>
                    <a:pt x="410542" y="251900"/>
                    <a:pt x="410542" y="246850"/>
                  </a:cubicBezTo>
                  <a:cubicBezTo>
                    <a:pt x="410542" y="237571"/>
                    <a:pt x="418083" y="230022"/>
                    <a:pt x="427351" y="230022"/>
                  </a:cubicBezTo>
                  <a:cubicBezTo>
                    <a:pt x="428563" y="230022"/>
                    <a:pt x="427820" y="229978"/>
                    <a:pt x="443182" y="231580"/>
                  </a:cubicBezTo>
                  <a:cubicBezTo>
                    <a:pt x="431534" y="175712"/>
                    <a:pt x="397410" y="126943"/>
                    <a:pt x="348253" y="96523"/>
                  </a:cubicBezTo>
                  <a:cubicBezTo>
                    <a:pt x="344043" y="93917"/>
                    <a:pt x="342742" y="88392"/>
                    <a:pt x="345347" y="84182"/>
                  </a:cubicBezTo>
                  <a:cubicBezTo>
                    <a:pt x="347952" y="79972"/>
                    <a:pt x="353477" y="78671"/>
                    <a:pt x="357687" y="81276"/>
                  </a:cubicBezTo>
                  <a:cubicBezTo>
                    <a:pt x="414671" y="116542"/>
                    <a:pt x="453047" y="174538"/>
                    <a:pt x="462973" y="240396"/>
                  </a:cubicBezTo>
                  <a:cubicBezTo>
                    <a:pt x="463849" y="246202"/>
                    <a:pt x="458990" y="251261"/>
                    <a:pt x="453180" y="250649"/>
                  </a:cubicBezTo>
                  <a:lnTo>
                    <a:pt x="429175" y="248147"/>
                  </a:lnTo>
                  <a:lnTo>
                    <a:pt x="469778" y="337834"/>
                  </a:lnTo>
                  <a:lnTo>
                    <a:pt x="527999" y="258446"/>
                  </a:lnTo>
                  <a:lnTo>
                    <a:pt x="501656" y="255700"/>
                  </a:lnTo>
                  <a:cubicBezTo>
                    <a:pt x="497438" y="255260"/>
                    <a:pt x="494105" y="251926"/>
                    <a:pt x="493667" y="247708"/>
                  </a:cubicBezTo>
                  <a:cubicBezTo>
                    <a:pt x="480085" y="116713"/>
                    <a:pt x="370450" y="17930"/>
                    <a:pt x="238645" y="17930"/>
                  </a:cubicBezTo>
                  <a:cubicBezTo>
                    <a:pt x="146248" y="18234"/>
                    <a:pt x="65980" y="65526"/>
                    <a:pt x="20098" y="140117"/>
                  </a:cubicBezTo>
                  <a:cubicBezTo>
                    <a:pt x="15609" y="147412"/>
                    <a:pt x="18296" y="157158"/>
                    <a:pt x="26247" y="161035"/>
                  </a:cubicBezTo>
                  <a:cubicBezTo>
                    <a:pt x="32977" y="164317"/>
                    <a:pt x="41247" y="162053"/>
                    <a:pt x="45370" y="155339"/>
                  </a:cubicBezTo>
                  <a:cubicBezTo>
                    <a:pt x="85228" y="90409"/>
                    <a:pt x="155738" y="47698"/>
                    <a:pt x="238641" y="47456"/>
                  </a:cubicBezTo>
                  <a:cubicBezTo>
                    <a:pt x="266172" y="47456"/>
                    <a:pt x="293100" y="52363"/>
                    <a:pt x="318678" y="62041"/>
                  </a:cubicBezTo>
                  <a:cubicBezTo>
                    <a:pt x="323309" y="63794"/>
                    <a:pt x="325642" y="68967"/>
                    <a:pt x="323890" y="73598"/>
                  </a:cubicBezTo>
                  <a:cubicBezTo>
                    <a:pt x="322138" y="78228"/>
                    <a:pt x="316963" y="80563"/>
                    <a:pt x="312334" y="78811"/>
                  </a:cubicBezTo>
                  <a:cubicBezTo>
                    <a:pt x="288789" y="69903"/>
                    <a:pt x="263996" y="65386"/>
                    <a:pt x="238641" y="65386"/>
                  </a:cubicBezTo>
                  <a:cubicBezTo>
                    <a:pt x="163737" y="65623"/>
                    <a:pt x="98123" y="103674"/>
                    <a:pt x="60650" y="164720"/>
                  </a:cubicBezTo>
                  <a:cubicBezTo>
                    <a:pt x="51581" y="179491"/>
                    <a:pt x="33254" y="184400"/>
                    <a:pt x="18389" y="177150"/>
                  </a:cubicBezTo>
                  <a:cubicBezTo>
                    <a:pt x="655" y="168503"/>
                    <a:pt x="-5076" y="146820"/>
                    <a:pt x="4826" y="130722"/>
                  </a:cubicBezTo>
                  <a:cubicBezTo>
                    <a:pt x="52701" y="52895"/>
                    <a:pt x="138619" y="308"/>
                    <a:pt x="238645" y="0"/>
                  </a:cubicBezTo>
                  <a:cubicBezTo>
                    <a:pt x="376753" y="0"/>
                    <a:pt x="492935" y="103126"/>
                    <a:pt x="510651" y="238611"/>
                  </a:cubicBezTo>
                  <a:lnTo>
                    <a:pt x="531758" y="240810"/>
                  </a:lnTo>
                  <a:cubicBezTo>
                    <a:pt x="540365" y="241707"/>
                    <a:pt x="546855" y="248915"/>
                    <a:pt x="546855" y="257578"/>
                  </a:cubicBezTo>
                  <a:cubicBezTo>
                    <a:pt x="546855" y="265106"/>
                    <a:pt x="549108" y="259978"/>
                    <a:pt x="483125" y="349949"/>
                  </a:cubicBezTo>
                  <a:cubicBezTo>
                    <a:pt x="475494" y="360352"/>
                    <a:pt x="459510" y="358631"/>
                    <a:pt x="454217" y="346936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Полилиния: фигура 72">
              <a:extLst>
                <a:ext uri="{FF2B5EF4-FFF2-40B4-BE49-F238E27FC236}">
                  <a16:creationId xmlns:a16="http://schemas.microsoft.com/office/drawing/2014/main" id="{CA56A2F1-1C80-4B9C-9A24-E61581881419}"/>
                </a:ext>
              </a:extLst>
            </p:cNvPr>
            <p:cNvSpPr/>
            <p:nvPr/>
          </p:nvSpPr>
          <p:spPr>
            <a:xfrm>
              <a:off x="3315110" y="3314729"/>
              <a:ext cx="542805" cy="351896"/>
            </a:xfrm>
            <a:custGeom>
              <a:avLst/>
              <a:gdLst>
                <a:gd name="connsiteX0" fmla="*/ 302438 w 542805"/>
                <a:gd name="connsiteY0" fmla="*/ 351855 h 351896"/>
                <a:gd name="connsiteX1" fmla="*/ 264012 w 542805"/>
                <a:gd name="connsiteY1" fmla="*/ 348492 h 351896"/>
                <a:gd name="connsiteX2" fmla="*/ 256564 w 542805"/>
                <a:gd name="connsiteY2" fmla="*/ 338233 h 351896"/>
                <a:gd name="connsiteX3" fmla="*/ 266824 w 542805"/>
                <a:gd name="connsiteY3" fmla="*/ 330785 h 351896"/>
                <a:gd name="connsiteX4" fmla="*/ 302751 w 542805"/>
                <a:gd name="connsiteY4" fmla="*/ 333927 h 351896"/>
                <a:gd name="connsiteX5" fmla="*/ 522526 w 542805"/>
                <a:gd name="connsiteY5" fmla="*/ 216891 h 351896"/>
                <a:gd name="connsiteX6" fmla="*/ 516872 w 542805"/>
                <a:gd name="connsiteY6" fmla="*/ 195833 h 351896"/>
                <a:gd name="connsiteX7" fmla="*/ 497622 w 542805"/>
                <a:gd name="connsiteY7" fmla="*/ 201075 h 351896"/>
                <a:gd name="connsiteX8" fmla="*/ 303269 w 542805"/>
                <a:gd name="connsiteY8" fmla="*/ 304403 h 351896"/>
                <a:gd name="connsiteX9" fmla="*/ 83524 w 542805"/>
                <a:gd name="connsiteY9" fmla="*/ 115521 h 351896"/>
                <a:gd name="connsiteX10" fmla="*/ 92792 w 542805"/>
                <a:gd name="connsiteY10" fmla="*/ 105069 h 351896"/>
                <a:gd name="connsiteX11" fmla="*/ 118059 w 542805"/>
                <a:gd name="connsiteY11" fmla="*/ 106281 h 351896"/>
                <a:gd name="connsiteX12" fmla="*/ 72508 w 542805"/>
                <a:gd name="connsiteY12" fmla="*/ 19003 h 351896"/>
                <a:gd name="connsiteX13" fmla="*/ 18812 w 542805"/>
                <a:gd name="connsiteY13" fmla="*/ 101520 h 351896"/>
                <a:gd name="connsiteX14" fmla="*/ 44458 w 542805"/>
                <a:gd name="connsiteY14" fmla="*/ 102750 h 351896"/>
                <a:gd name="connsiteX15" fmla="*/ 52920 w 542805"/>
                <a:gd name="connsiteY15" fmla="*/ 110557 h 351896"/>
                <a:gd name="connsiteX16" fmla="*/ 227593 w 542805"/>
                <a:gd name="connsiteY16" fmla="*/ 321316 h 351896"/>
                <a:gd name="connsiteX17" fmla="*/ 233325 w 542805"/>
                <a:gd name="connsiteY17" fmla="*/ 332624 h 351896"/>
                <a:gd name="connsiteX18" fmla="*/ 222016 w 542805"/>
                <a:gd name="connsiteY18" fmla="*/ 338356 h 351896"/>
                <a:gd name="connsiteX19" fmla="*/ 36206 w 542805"/>
                <a:gd name="connsiteY19" fmla="*/ 120305 h 351896"/>
                <a:gd name="connsiteX20" fmla="*/ 16043 w 542805"/>
                <a:gd name="connsiteY20" fmla="*/ 119336 h 351896"/>
                <a:gd name="connsiteX21" fmla="*/ 2741 w 542805"/>
                <a:gd name="connsiteY21" fmla="*/ 93344 h 351896"/>
                <a:gd name="connsiteX22" fmla="*/ 58503 w 542805"/>
                <a:gd name="connsiteY22" fmla="*/ 7651 h 351896"/>
                <a:gd name="connsiteX23" fmla="*/ 72604 w 542805"/>
                <a:gd name="connsiteY23" fmla="*/ 0 h 351896"/>
                <a:gd name="connsiteX24" fmla="*/ 87534 w 542805"/>
                <a:gd name="connsiteY24" fmla="*/ 9045 h 351896"/>
                <a:gd name="connsiteX25" fmla="*/ 134837 w 542805"/>
                <a:gd name="connsiteY25" fmla="*/ 99681 h 351896"/>
                <a:gd name="connsiteX26" fmla="*/ 119107 w 542805"/>
                <a:gd name="connsiteY26" fmla="*/ 124283 h 351896"/>
                <a:gd name="connsiteX27" fmla="*/ 103366 w 542805"/>
                <a:gd name="connsiteY27" fmla="*/ 123527 h 351896"/>
                <a:gd name="connsiteX28" fmla="*/ 303580 w 542805"/>
                <a:gd name="connsiteY28" fmla="*/ 286478 h 351896"/>
                <a:gd name="connsiteX29" fmla="*/ 482566 w 542805"/>
                <a:gd name="connsiteY29" fmla="*/ 191340 h 351896"/>
                <a:gd name="connsiteX30" fmla="*/ 525107 w 542805"/>
                <a:gd name="connsiteY30" fmla="*/ 179908 h 351896"/>
                <a:gd name="connsiteX31" fmla="*/ 537573 w 542805"/>
                <a:gd name="connsiteY31" fmla="*/ 226643 h 351896"/>
                <a:gd name="connsiteX32" fmla="*/ 302438 w 542805"/>
                <a:gd name="connsiteY32" fmla="*/ 351855 h 35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2805" h="351896">
                  <a:moveTo>
                    <a:pt x="302438" y="351855"/>
                  </a:moveTo>
                  <a:cubicBezTo>
                    <a:pt x="289566" y="351629"/>
                    <a:pt x="276638" y="350498"/>
                    <a:pt x="264012" y="348492"/>
                  </a:cubicBezTo>
                  <a:cubicBezTo>
                    <a:pt x="259122" y="347715"/>
                    <a:pt x="255789" y="343122"/>
                    <a:pt x="256564" y="338233"/>
                  </a:cubicBezTo>
                  <a:cubicBezTo>
                    <a:pt x="257341" y="333343"/>
                    <a:pt x="261938" y="330004"/>
                    <a:pt x="266824" y="330785"/>
                  </a:cubicBezTo>
                  <a:cubicBezTo>
                    <a:pt x="278626" y="332659"/>
                    <a:pt x="290713" y="333717"/>
                    <a:pt x="302751" y="333927"/>
                  </a:cubicBezTo>
                  <a:cubicBezTo>
                    <a:pt x="391796" y="335502"/>
                    <a:pt x="474192" y="291470"/>
                    <a:pt x="522526" y="216891"/>
                  </a:cubicBezTo>
                  <a:cubicBezTo>
                    <a:pt x="527237" y="209623"/>
                    <a:pt x="524623" y="199840"/>
                    <a:pt x="516872" y="195833"/>
                  </a:cubicBezTo>
                  <a:cubicBezTo>
                    <a:pt x="510118" y="192339"/>
                    <a:pt x="501826" y="194577"/>
                    <a:pt x="497622" y="201075"/>
                  </a:cubicBezTo>
                  <a:cubicBezTo>
                    <a:pt x="455026" y="266932"/>
                    <a:pt x="382141" y="305737"/>
                    <a:pt x="303269" y="304403"/>
                  </a:cubicBezTo>
                  <a:cubicBezTo>
                    <a:pt x="194151" y="302500"/>
                    <a:pt x="101735" y="223063"/>
                    <a:pt x="83524" y="115521"/>
                  </a:cubicBezTo>
                  <a:cubicBezTo>
                    <a:pt x="82563" y="109847"/>
                    <a:pt x="87125" y="104783"/>
                    <a:pt x="92792" y="105069"/>
                  </a:cubicBezTo>
                  <a:lnTo>
                    <a:pt x="118059" y="106281"/>
                  </a:lnTo>
                  <a:lnTo>
                    <a:pt x="72508" y="19003"/>
                  </a:lnTo>
                  <a:lnTo>
                    <a:pt x="18812" y="101520"/>
                  </a:lnTo>
                  <a:lnTo>
                    <a:pt x="44458" y="102750"/>
                  </a:lnTo>
                  <a:cubicBezTo>
                    <a:pt x="48797" y="102958"/>
                    <a:pt x="52363" y="106248"/>
                    <a:pt x="52920" y="110557"/>
                  </a:cubicBezTo>
                  <a:cubicBezTo>
                    <a:pt x="65500" y="207972"/>
                    <a:pt x="134064" y="290700"/>
                    <a:pt x="227593" y="321316"/>
                  </a:cubicBezTo>
                  <a:cubicBezTo>
                    <a:pt x="232299" y="322856"/>
                    <a:pt x="234865" y="327918"/>
                    <a:pt x="233325" y="332624"/>
                  </a:cubicBezTo>
                  <a:cubicBezTo>
                    <a:pt x="231785" y="337330"/>
                    <a:pt x="226722" y="339894"/>
                    <a:pt x="222016" y="338356"/>
                  </a:cubicBezTo>
                  <a:cubicBezTo>
                    <a:pt x="124346" y="306386"/>
                    <a:pt x="52123" y="221288"/>
                    <a:pt x="36206" y="120305"/>
                  </a:cubicBezTo>
                  <a:lnTo>
                    <a:pt x="16043" y="119336"/>
                  </a:lnTo>
                  <a:cubicBezTo>
                    <a:pt x="3016" y="118712"/>
                    <a:pt x="-4316" y="104188"/>
                    <a:pt x="2741" y="93344"/>
                  </a:cubicBezTo>
                  <a:lnTo>
                    <a:pt x="58503" y="7651"/>
                  </a:lnTo>
                  <a:cubicBezTo>
                    <a:pt x="61624" y="2859"/>
                    <a:pt x="66896" y="0"/>
                    <a:pt x="72604" y="0"/>
                  </a:cubicBezTo>
                  <a:cubicBezTo>
                    <a:pt x="78903" y="0"/>
                    <a:pt x="84623" y="3466"/>
                    <a:pt x="87534" y="9045"/>
                  </a:cubicBezTo>
                  <a:lnTo>
                    <a:pt x="134837" y="99681"/>
                  </a:lnTo>
                  <a:cubicBezTo>
                    <a:pt x="140840" y="111187"/>
                    <a:pt x="132113" y="124920"/>
                    <a:pt x="119107" y="124283"/>
                  </a:cubicBezTo>
                  <a:lnTo>
                    <a:pt x="103366" y="123527"/>
                  </a:lnTo>
                  <a:cubicBezTo>
                    <a:pt x="124362" y="216936"/>
                    <a:pt x="206845" y="284790"/>
                    <a:pt x="303580" y="286478"/>
                  </a:cubicBezTo>
                  <a:cubicBezTo>
                    <a:pt x="376206" y="287744"/>
                    <a:pt x="443344" y="251980"/>
                    <a:pt x="482566" y="191340"/>
                  </a:cubicBezTo>
                  <a:cubicBezTo>
                    <a:pt x="491874" y="176949"/>
                    <a:pt x="510291" y="172247"/>
                    <a:pt x="525107" y="179908"/>
                  </a:cubicBezTo>
                  <a:cubicBezTo>
                    <a:pt x="542426" y="188863"/>
                    <a:pt x="547953" y="210625"/>
                    <a:pt x="537573" y="226643"/>
                  </a:cubicBezTo>
                  <a:cubicBezTo>
                    <a:pt x="486016" y="306194"/>
                    <a:pt x="397961" y="353507"/>
                    <a:pt x="302438" y="351855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92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03FC8EAD-96BC-4F4D-A94E-DC554DE44A01}"/>
              </a:ext>
            </a:extLst>
          </p:cNvPr>
          <p:cNvSpPr/>
          <p:nvPr/>
        </p:nvSpPr>
        <p:spPr>
          <a:xfrm>
            <a:off x="4407860" y="1574555"/>
            <a:ext cx="2529104" cy="25291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286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305F970-B244-4F38-96B4-4AEE758411D7}"/>
              </a:ext>
            </a:extLst>
          </p:cNvPr>
          <p:cNvSpPr/>
          <p:nvPr/>
        </p:nvSpPr>
        <p:spPr>
          <a:xfrm>
            <a:off x="3860760" y="1030059"/>
            <a:ext cx="3618095" cy="3618095"/>
          </a:xfrm>
          <a:prstGeom prst="ellipse">
            <a:avLst/>
          </a:prstGeom>
          <a:noFill/>
          <a:ln w="25400">
            <a:solidFill>
              <a:srgbClr val="D70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7CB22E2-8855-488E-B832-7B35F7555B07}"/>
              </a:ext>
            </a:extLst>
          </p:cNvPr>
          <p:cNvSpPr/>
          <p:nvPr/>
        </p:nvSpPr>
        <p:spPr>
          <a:xfrm>
            <a:off x="5468623" y="832927"/>
            <a:ext cx="425452" cy="425452"/>
          </a:xfrm>
          <a:prstGeom prst="ellipse">
            <a:avLst/>
          </a:prstGeom>
          <a:gradFill>
            <a:gsLst>
              <a:gs pos="0">
                <a:srgbClr val="D6072A"/>
              </a:gs>
              <a:gs pos="100000">
                <a:srgbClr val="92041C"/>
              </a:gs>
            </a:gsLst>
            <a:lin ang="18900000" scaled="1"/>
          </a:gradFill>
          <a:ln>
            <a:noFill/>
          </a:ln>
          <a:effectLst>
            <a:outerShdw blurRad="2286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EFDDEA0-C3AE-4F87-A4FA-3240D7B5DC4B}"/>
              </a:ext>
            </a:extLst>
          </p:cNvPr>
          <p:cNvSpPr/>
          <p:nvPr/>
        </p:nvSpPr>
        <p:spPr>
          <a:xfrm>
            <a:off x="4195134" y="1352534"/>
            <a:ext cx="425452" cy="425452"/>
          </a:xfrm>
          <a:prstGeom prst="ellipse">
            <a:avLst/>
          </a:prstGeom>
          <a:gradFill>
            <a:gsLst>
              <a:gs pos="0">
                <a:srgbClr val="D6072A"/>
              </a:gs>
              <a:gs pos="100000">
                <a:srgbClr val="92041C"/>
              </a:gs>
            </a:gsLst>
            <a:lin ang="18900000" scaled="1"/>
          </a:gradFill>
          <a:ln>
            <a:noFill/>
          </a:ln>
          <a:effectLst>
            <a:outerShdw blurRad="2286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D1EDDCB-7E95-44F2-AFAC-2D2116B80B35}"/>
              </a:ext>
            </a:extLst>
          </p:cNvPr>
          <p:cNvSpPr/>
          <p:nvPr/>
        </p:nvSpPr>
        <p:spPr>
          <a:xfrm>
            <a:off x="6750828" y="1352534"/>
            <a:ext cx="425452" cy="425452"/>
          </a:xfrm>
          <a:prstGeom prst="ellipse">
            <a:avLst/>
          </a:prstGeom>
          <a:gradFill>
            <a:gsLst>
              <a:gs pos="0">
                <a:srgbClr val="D6072A"/>
              </a:gs>
              <a:gs pos="100000">
                <a:srgbClr val="92041C"/>
              </a:gs>
            </a:gsLst>
            <a:lin ang="18900000" scaled="1"/>
          </a:gradFill>
          <a:ln>
            <a:noFill/>
          </a:ln>
          <a:effectLst>
            <a:outerShdw blurRad="2286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EF835B8-1EAB-4C0F-ACD0-3B1E343674B4}"/>
              </a:ext>
            </a:extLst>
          </p:cNvPr>
          <p:cNvSpPr/>
          <p:nvPr/>
        </p:nvSpPr>
        <p:spPr>
          <a:xfrm>
            <a:off x="7254640" y="2661834"/>
            <a:ext cx="425452" cy="425452"/>
          </a:xfrm>
          <a:prstGeom prst="ellipse">
            <a:avLst/>
          </a:prstGeom>
          <a:gradFill>
            <a:gsLst>
              <a:gs pos="0">
                <a:srgbClr val="D6072A"/>
              </a:gs>
              <a:gs pos="100000">
                <a:srgbClr val="92041C"/>
              </a:gs>
            </a:gsLst>
            <a:lin ang="18900000" scaled="1"/>
          </a:gradFill>
          <a:ln>
            <a:noFill/>
          </a:ln>
          <a:effectLst>
            <a:outerShdw blurRad="2286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6666718-B5EE-4BD3-BE4F-45F937649679}"/>
              </a:ext>
            </a:extLst>
          </p:cNvPr>
          <p:cNvSpPr/>
          <p:nvPr/>
        </p:nvSpPr>
        <p:spPr>
          <a:xfrm>
            <a:off x="6740518" y="3922056"/>
            <a:ext cx="425452" cy="425452"/>
          </a:xfrm>
          <a:prstGeom prst="ellipse">
            <a:avLst/>
          </a:prstGeom>
          <a:gradFill>
            <a:gsLst>
              <a:gs pos="0">
                <a:srgbClr val="D6072A"/>
              </a:gs>
              <a:gs pos="100000">
                <a:srgbClr val="92041C"/>
              </a:gs>
            </a:gsLst>
            <a:lin ang="18900000" scaled="1"/>
          </a:gradFill>
          <a:ln>
            <a:noFill/>
          </a:ln>
          <a:effectLst>
            <a:outerShdw blurRad="2286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67A1FC5-F877-4154-A697-27934B9A83E4}"/>
              </a:ext>
            </a:extLst>
          </p:cNvPr>
          <p:cNvSpPr/>
          <p:nvPr/>
        </p:nvSpPr>
        <p:spPr>
          <a:xfrm>
            <a:off x="5468623" y="4426697"/>
            <a:ext cx="425452" cy="425452"/>
          </a:xfrm>
          <a:prstGeom prst="ellipse">
            <a:avLst/>
          </a:prstGeom>
          <a:gradFill>
            <a:gsLst>
              <a:gs pos="0">
                <a:srgbClr val="D6072A"/>
              </a:gs>
              <a:gs pos="100000">
                <a:srgbClr val="92041C"/>
              </a:gs>
            </a:gsLst>
            <a:lin ang="18900000" scaled="1"/>
          </a:gradFill>
          <a:ln>
            <a:noFill/>
          </a:ln>
          <a:effectLst>
            <a:outerShdw blurRad="2286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C5B6455-74D6-4AF2-8E83-5B93B607E6AA}"/>
              </a:ext>
            </a:extLst>
          </p:cNvPr>
          <p:cNvSpPr/>
          <p:nvPr/>
        </p:nvSpPr>
        <p:spPr>
          <a:xfrm>
            <a:off x="4232756" y="3922056"/>
            <a:ext cx="425452" cy="425452"/>
          </a:xfrm>
          <a:prstGeom prst="ellipse">
            <a:avLst/>
          </a:prstGeom>
          <a:gradFill>
            <a:gsLst>
              <a:gs pos="0">
                <a:srgbClr val="D6072A"/>
              </a:gs>
              <a:gs pos="100000">
                <a:srgbClr val="92041C"/>
              </a:gs>
            </a:gsLst>
            <a:lin ang="18900000" scaled="1"/>
          </a:gradFill>
          <a:ln>
            <a:noFill/>
          </a:ln>
          <a:effectLst>
            <a:outerShdw blurRad="2286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B2B49F6-9BE5-49D4-B068-A71EF67F2914}"/>
              </a:ext>
            </a:extLst>
          </p:cNvPr>
          <p:cNvSpPr/>
          <p:nvPr/>
        </p:nvSpPr>
        <p:spPr>
          <a:xfrm>
            <a:off x="3669144" y="2663630"/>
            <a:ext cx="425452" cy="425452"/>
          </a:xfrm>
          <a:prstGeom prst="ellipse">
            <a:avLst/>
          </a:prstGeom>
          <a:gradFill>
            <a:gsLst>
              <a:gs pos="0">
                <a:srgbClr val="D6072A"/>
              </a:gs>
              <a:gs pos="100000">
                <a:srgbClr val="92041C"/>
              </a:gs>
            </a:gsLst>
            <a:lin ang="18900000" scaled="1"/>
          </a:gradFill>
          <a:ln>
            <a:noFill/>
          </a:ln>
          <a:effectLst>
            <a:outerShdw blurRad="2286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A0DB63-700B-438B-A9D6-49BF7F20B09C}"/>
              </a:ext>
            </a:extLst>
          </p:cNvPr>
          <p:cNvSpPr txBox="1"/>
          <p:nvPr/>
        </p:nvSpPr>
        <p:spPr>
          <a:xfrm>
            <a:off x="4537346" y="357870"/>
            <a:ext cx="2281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Индекс счастья +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897A83-44FC-42A7-9754-B073B7C36C6D}"/>
              </a:ext>
            </a:extLst>
          </p:cNvPr>
          <p:cNvSpPr txBox="1"/>
          <p:nvPr/>
        </p:nvSpPr>
        <p:spPr>
          <a:xfrm>
            <a:off x="7359799" y="1128798"/>
            <a:ext cx="300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Оптимальная информационная нагрузка на клиента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5ECEA1-5C8F-4743-91BB-E6F2788BA7D3}"/>
              </a:ext>
            </a:extLst>
          </p:cNvPr>
          <p:cNvSpPr txBox="1"/>
          <p:nvPr/>
        </p:nvSpPr>
        <p:spPr>
          <a:xfrm>
            <a:off x="7847650" y="2689358"/>
            <a:ext cx="300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Теплота клиента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423580-7218-409C-98CD-201478F87538}"/>
              </a:ext>
            </a:extLst>
          </p:cNvPr>
          <p:cNvSpPr txBox="1"/>
          <p:nvPr/>
        </p:nvSpPr>
        <p:spPr>
          <a:xfrm>
            <a:off x="7368374" y="3978937"/>
            <a:ext cx="300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Рекомендованные продукты +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F6F3A1-C015-4DB6-A6BA-441E50817FEE}"/>
              </a:ext>
            </a:extLst>
          </p:cNvPr>
          <p:cNvSpPr txBox="1"/>
          <p:nvPr/>
        </p:nvSpPr>
        <p:spPr>
          <a:xfrm>
            <a:off x="3586952" y="4971192"/>
            <a:ext cx="4182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Оптимальные каналы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коммуникаций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26536-1C69-42A9-A7D5-0A2B523E1D10}"/>
              </a:ext>
            </a:extLst>
          </p:cNvPr>
          <p:cNvSpPr txBox="1"/>
          <p:nvPr/>
        </p:nvSpPr>
        <p:spPr>
          <a:xfrm>
            <a:off x="965159" y="3978937"/>
            <a:ext cx="300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Оптимальное время коммуникаций +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0DC590-7BB5-4F04-945C-5B4CDACA05C1}"/>
              </a:ext>
            </a:extLst>
          </p:cNvPr>
          <p:cNvSpPr txBox="1"/>
          <p:nvPr/>
        </p:nvSpPr>
        <p:spPr>
          <a:xfrm>
            <a:off x="965158" y="2689358"/>
            <a:ext cx="2536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Балансировка активных коммуникаций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менеджеров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18EC8-671E-4AE6-8490-F14C6E6C8636}"/>
              </a:ext>
            </a:extLst>
          </p:cNvPr>
          <p:cNvSpPr txBox="1"/>
          <p:nvPr/>
        </p:nvSpPr>
        <p:spPr>
          <a:xfrm>
            <a:off x="1737360" y="1124319"/>
            <a:ext cx="2351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Профил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продуктов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Профили клиента +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320891F-B749-4971-8F55-4C66E3C735E5}"/>
              </a:ext>
            </a:extLst>
          </p:cNvPr>
          <p:cNvGrpSpPr/>
          <p:nvPr/>
        </p:nvGrpSpPr>
        <p:grpSpPr>
          <a:xfrm>
            <a:off x="5245261" y="2422635"/>
            <a:ext cx="849090" cy="828675"/>
            <a:chOff x="3303605" y="1464285"/>
            <a:chExt cx="600493" cy="612000"/>
          </a:xfrm>
        </p:grpSpPr>
        <p:sp>
          <p:nvSpPr>
            <p:cNvPr id="24" name="Полилиния: фигура 29">
              <a:extLst>
                <a:ext uri="{FF2B5EF4-FFF2-40B4-BE49-F238E27FC236}">
                  <a16:creationId xmlns:a16="http://schemas.microsoft.com/office/drawing/2014/main" id="{9A145BDF-9CEE-4627-978A-D7CF630E93C0}"/>
                </a:ext>
              </a:extLst>
            </p:cNvPr>
            <p:cNvSpPr/>
            <p:nvPr/>
          </p:nvSpPr>
          <p:spPr>
            <a:xfrm>
              <a:off x="3367346" y="1745145"/>
              <a:ext cx="82360" cy="56457"/>
            </a:xfrm>
            <a:custGeom>
              <a:avLst/>
              <a:gdLst>
                <a:gd name="connsiteX0" fmla="*/ 73396 w 82360"/>
                <a:gd name="connsiteY0" fmla="*/ 38527 h 56457"/>
                <a:gd name="connsiteX1" fmla="*/ 47681 w 82360"/>
                <a:gd name="connsiteY1" fmla="*/ 38527 h 56457"/>
                <a:gd name="connsiteX2" fmla="*/ 17930 w 82360"/>
                <a:gd name="connsiteY2" fmla="*/ 8965 h 56457"/>
                <a:gd name="connsiteX3" fmla="*/ 8965 w 82360"/>
                <a:gd name="connsiteY3" fmla="*/ 0 h 56457"/>
                <a:gd name="connsiteX4" fmla="*/ 0 w 82360"/>
                <a:gd name="connsiteY4" fmla="*/ 8965 h 56457"/>
                <a:gd name="connsiteX5" fmla="*/ 47682 w 82360"/>
                <a:gd name="connsiteY5" fmla="*/ 56457 h 56457"/>
                <a:gd name="connsiteX6" fmla="*/ 73396 w 82360"/>
                <a:gd name="connsiteY6" fmla="*/ 56457 h 56457"/>
                <a:gd name="connsiteX7" fmla="*/ 82361 w 82360"/>
                <a:gd name="connsiteY7" fmla="*/ 47492 h 56457"/>
                <a:gd name="connsiteX8" fmla="*/ 73396 w 82360"/>
                <a:gd name="connsiteY8" fmla="*/ 38527 h 5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360" h="56457">
                  <a:moveTo>
                    <a:pt x="73396" y="38527"/>
                  </a:moveTo>
                  <a:lnTo>
                    <a:pt x="47681" y="38527"/>
                  </a:lnTo>
                  <a:cubicBezTo>
                    <a:pt x="31277" y="38527"/>
                    <a:pt x="17930" y="25265"/>
                    <a:pt x="17930" y="8965"/>
                  </a:cubicBezTo>
                  <a:cubicBezTo>
                    <a:pt x="17930" y="4013"/>
                    <a:pt x="13917" y="0"/>
                    <a:pt x="8965" y="0"/>
                  </a:cubicBezTo>
                  <a:cubicBezTo>
                    <a:pt x="4013" y="0"/>
                    <a:pt x="0" y="4013"/>
                    <a:pt x="0" y="8965"/>
                  </a:cubicBezTo>
                  <a:cubicBezTo>
                    <a:pt x="0" y="35152"/>
                    <a:pt x="21390" y="56457"/>
                    <a:pt x="47682" y="56457"/>
                  </a:cubicBezTo>
                  <a:lnTo>
                    <a:pt x="73396" y="56457"/>
                  </a:lnTo>
                  <a:cubicBezTo>
                    <a:pt x="78348" y="56457"/>
                    <a:pt x="82361" y="52444"/>
                    <a:pt x="82361" y="47492"/>
                  </a:cubicBezTo>
                  <a:cubicBezTo>
                    <a:pt x="82361" y="42540"/>
                    <a:pt x="78348" y="38527"/>
                    <a:pt x="73396" y="38527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Полилиния: фигура 30">
              <a:extLst>
                <a:ext uri="{FF2B5EF4-FFF2-40B4-BE49-F238E27FC236}">
                  <a16:creationId xmlns:a16="http://schemas.microsoft.com/office/drawing/2014/main" id="{204B1098-906C-4D99-84A5-36C1E52AE2CD}"/>
                </a:ext>
              </a:extLst>
            </p:cNvPr>
            <p:cNvSpPr/>
            <p:nvPr/>
          </p:nvSpPr>
          <p:spPr>
            <a:xfrm>
              <a:off x="3402520" y="1850021"/>
              <a:ext cx="131425" cy="54656"/>
            </a:xfrm>
            <a:custGeom>
              <a:avLst/>
              <a:gdLst>
                <a:gd name="connsiteX0" fmla="*/ 122461 w 131425"/>
                <a:gd name="connsiteY0" fmla="*/ 0 h 54656"/>
                <a:gd name="connsiteX1" fmla="*/ 45875 w 131425"/>
                <a:gd name="connsiteY1" fmla="*/ 0 h 54656"/>
                <a:gd name="connsiteX2" fmla="*/ 0 w 131425"/>
                <a:gd name="connsiteY2" fmla="*/ 45692 h 54656"/>
                <a:gd name="connsiteX3" fmla="*/ 8965 w 131425"/>
                <a:gd name="connsiteY3" fmla="*/ 54657 h 54656"/>
                <a:gd name="connsiteX4" fmla="*/ 17930 w 131425"/>
                <a:gd name="connsiteY4" fmla="*/ 45692 h 54656"/>
                <a:gd name="connsiteX5" fmla="*/ 45875 w 131425"/>
                <a:gd name="connsiteY5" fmla="*/ 17930 h 54656"/>
                <a:gd name="connsiteX6" fmla="*/ 122461 w 131425"/>
                <a:gd name="connsiteY6" fmla="*/ 17930 h 54656"/>
                <a:gd name="connsiteX7" fmla="*/ 131426 w 131425"/>
                <a:gd name="connsiteY7" fmla="*/ 8965 h 54656"/>
                <a:gd name="connsiteX8" fmla="*/ 122461 w 131425"/>
                <a:gd name="connsiteY8" fmla="*/ 0 h 5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25" h="54656">
                  <a:moveTo>
                    <a:pt x="122461" y="0"/>
                  </a:moveTo>
                  <a:lnTo>
                    <a:pt x="45875" y="0"/>
                  </a:lnTo>
                  <a:cubicBezTo>
                    <a:pt x="20580" y="0"/>
                    <a:pt x="0" y="20496"/>
                    <a:pt x="0" y="45692"/>
                  </a:cubicBezTo>
                  <a:cubicBezTo>
                    <a:pt x="0" y="50644"/>
                    <a:pt x="4013" y="54657"/>
                    <a:pt x="8965" y="54657"/>
                  </a:cubicBezTo>
                  <a:cubicBezTo>
                    <a:pt x="13917" y="54657"/>
                    <a:pt x="17930" y="50643"/>
                    <a:pt x="17930" y="45692"/>
                  </a:cubicBezTo>
                  <a:cubicBezTo>
                    <a:pt x="17930" y="30384"/>
                    <a:pt x="30465" y="17930"/>
                    <a:pt x="45875" y="17930"/>
                  </a:cubicBezTo>
                  <a:lnTo>
                    <a:pt x="122461" y="17930"/>
                  </a:lnTo>
                  <a:cubicBezTo>
                    <a:pt x="127413" y="17930"/>
                    <a:pt x="131426" y="13917"/>
                    <a:pt x="131426" y="8965"/>
                  </a:cubicBezTo>
                  <a:cubicBezTo>
                    <a:pt x="131426" y="4013"/>
                    <a:pt x="127413" y="0"/>
                    <a:pt x="122461" y="0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Полилиния: фигура 32">
              <a:extLst>
                <a:ext uri="{FF2B5EF4-FFF2-40B4-BE49-F238E27FC236}">
                  <a16:creationId xmlns:a16="http://schemas.microsoft.com/office/drawing/2014/main" id="{04ADA6CB-5767-457E-B644-F728C673DE9F}"/>
                </a:ext>
              </a:extLst>
            </p:cNvPr>
            <p:cNvSpPr/>
            <p:nvPr/>
          </p:nvSpPr>
          <p:spPr>
            <a:xfrm>
              <a:off x="3551877" y="1850021"/>
              <a:ext cx="55114" cy="17929"/>
            </a:xfrm>
            <a:custGeom>
              <a:avLst/>
              <a:gdLst>
                <a:gd name="connsiteX0" fmla="*/ 46150 w 55114"/>
                <a:gd name="connsiteY0" fmla="*/ 0 h 17929"/>
                <a:gd name="connsiteX1" fmla="*/ 8965 w 55114"/>
                <a:gd name="connsiteY1" fmla="*/ 0 h 17929"/>
                <a:gd name="connsiteX2" fmla="*/ 0 w 55114"/>
                <a:gd name="connsiteY2" fmla="*/ 8965 h 17929"/>
                <a:gd name="connsiteX3" fmla="*/ 8965 w 55114"/>
                <a:gd name="connsiteY3" fmla="*/ 17930 h 17929"/>
                <a:gd name="connsiteX4" fmla="*/ 46150 w 55114"/>
                <a:gd name="connsiteY4" fmla="*/ 17930 h 17929"/>
                <a:gd name="connsiteX5" fmla="*/ 55115 w 55114"/>
                <a:gd name="connsiteY5" fmla="*/ 8965 h 17929"/>
                <a:gd name="connsiteX6" fmla="*/ 46150 w 55114"/>
                <a:gd name="connsiteY6" fmla="*/ 0 h 1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14" h="17929">
                  <a:moveTo>
                    <a:pt x="46150" y="0"/>
                  </a:moveTo>
                  <a:lnTo>
                    <a:pt x="8965" y="0"/>
                  </a:lnTo>
                  <a:cubicBezTo>
                    <a:pt x="4013" y="0"/>
                    <a:pt x="0" y="4013"/>
                    <a:pt x="0" y="8965"/>
                  </a:cubicBezTo>
                  <a:cubicBezTo>
                    <a:pt x="0" y="13917"/>
                    <a:pt x="4013" y="17930"/>
                    <a:pt x="8965" y="17930"/>
                  </a:cubicBezTo>
                  <a:lnTo>
                    <a:pt x="46150" y="17930"/>
                  </a:lnTo>
                  <a:cubicBezTo>
                    <a:pt x="51102" y="17930"/>
                    <a:pt x="55115" y="13917"/>
                    <a:pt x="55115" y="8965"/>
                  </a:cubicBezTo>
                  <a:cubicBezTo>
                    <a:pt x="55115" y="4013"/>
                    <a:pt x="51101" y="0"/>
                    <a:pt x="46150" y="0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Полилиния: фигура 33">
              <a:extLst>
                <a:ext uri="{FF2B5EF4-FFF2-40B4-BE49-F238E27FC236}">
                  <a16:creationId xmlns:a16="http://schemas.microsoft.com/office/drawing/2014/main" id="{C1CB587B-9618-4121-8654-CE8091E0BB7C}"/>
                </a:ext>
              </a:extLst>
            </p:cNvPr>
            <p:cNvSpPr/>
            <p:nvPr/>
          </p:nvSpPr>
          <p:spPr>
            <a:xfrm>
              <a:off x="3470299" y="1675827"/>
              <a:ext cx="73657" cy="73383"/>
            </a:xfrm>
            <a:custGeom>
              <a:avLst/>
              <a:gdLst>
                <a:gd name="connsiteX0" fmla="*/ 64693 w 73657"/>
                <a:gd name="connsiteY0" fmla="*/ 0 h 73383"/>
                <a:gd name="connsiteX1" fmla="*/ 55728 w 73657"/>
                <a:gd name="connsiteY1" fmla="*/ 8965 h 73383"/>
                <a:gd name="connsiteX2" fmla="*/ 8965 w 73657"/>
                <a:gd name="connsiteY2" fmla="*/ 55454 h 73383"/>
                <a:gd name="connsiteX3" fmla="*/ 0 w 73657"/>
                <a:gd name="connsiteY3" fmla="*/ 64419 h 73383"/>
                <a:gd name="connsiteX4" fmla="*/ 8965 w 73657"/>
                <a:gd name="connsiteY4" fmla="*/ 73384 h 73383"/>
                <a:gd name="connsiteX5" fmla="*/ 73658 w 73657"/>
                <a:gd name="connsiteY5" fmla="*/ 8965 h 73383"/>
                <a:gd name="connsiteX6" fmla="*/ 64693 w 73657"/>
                <a:gd name="connsiteY6" fmla="*/ 0 h 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57" h="73383">
                  <a:moveTo>
                    <a:pt x="64693" y="0"/>
                  </a:moveTo>
                  <a:cubicBezTo>
                    <a:pt x="59741" y="0"/>
                    <a:pt x="55728" y="4014"/>
                    <a:pt x="55728" y="8965"/>
                  </a:cubicBezTo>
                  <a:cubicBezTo>
                    <a:pt x="55728" y="34600"/>
                    <a:pt x="34750" y="55454"/>
                    <a:pt x="8965" y="55454"/>
                  </a:cubicBezTo>
                  <a:cubicBezTo>
                    <a:pt x="4013" y="55454"/>
                    <a:pt x="0" y="59467"/>
                    <a:pt x="0" y="64419"/>
                  </a:cubicBezTo>
                  <a:cubicBezTo>
                    <a:pt x="0" y="69371"/>
                    <a:pt x="4013" y="73384"/>
                    <a:pt x="8965" y="73384"/>
                  </a:cubicBezTo>
                  <a:cubicBezTo>
                    <a:pt x="44637" y="73384"/>
                    <a:pt x="73658" y="44486"/>
                    <a:pt x="73658" y="8965"/>
                  </a:cubicBezTo>
                  <a:cubicBezTo>
                    <a:pt x="73658" y="4014"/>
                    <a:pt x="69645" y="0"/>
                    <a:pt x="64693" y="0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олилиния: фигура 34">
              <a:extLst>
                <a:ext uri="{FF2B5EF4-FFF2-40B4-BE49-F238E27FC236}">
                  <a16:creationId xmlns:a16="http://schemas.microsoft.com/office/drawing/2014/main" id="{F8CB3D2B-B314-4EAB-B8E3-D607F65B3677}"/>
                </a:ext>
              </a:extLst>
            </p:cNvPr>
            <p:cNvSpPr/>
            <p:nvPr/>
          </p:nvSpPr>
          <p:spPr>
            <a:xfrm>
              <a:off x="3477075" y="1540220"/>
              <a:ext cx="49779" cy="45834"/>
            </a:xfrm>
            <a:custGeom>
              <a:avLst/>
              <a:gdLst>
                <a:gd name="connsiteX0" fmla="*/ 41391 w 49779"/>
                <a:gd name="connsiteY0" fmla="*/ 81 h 45834"/>
                <a:gd name="connsiteX1" fmla="*/ 19 w 49779"/>
                <a:gd name="connsiteY1" fmla="*/ 36286 h 45834"/>
                <a:gd name="connsiteX2" fmla="*/ 8383 w 49779"/>
                <a:gd name="connsiteY2" fmla="*/ 45815 h 45834"/>
                <a:gd name="connsiteX3" fmla="*/ 8975 w 49779"/>
                <a:gd name="connsiteY3" fmla="*/ 45834 h 45834"/>
                <a:gd name="connsiteX4" fmla="*/ 17912 w 49779"/>
                <a:gd name="connsiteY4" fmla="*/ 37451 h 45834"/>
                <a:gd name="connsiteX5" fmla="*/ 40239 w 49779"/>
                <a:gd name="connsiteY5" fmla="*/ 17974 h 45834"/>
                <a:gd name="connsiteX6" fmla="*/ 49761 w 49779"/>
                <a:gd name="connsiteY6" fmla="*/ 9604 h 45834"/>
                <a:gd name="connsiteX7" fmla="*/ 41391 w 49779"/>
                <a:gd name="connsiteY7" fmla="*/ 81 h 4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79" h="45834">
                  <a:moveTo>
                    <a:pt x="41391" y="81"/>
                  </a:moveTo>
                  <a:cubicBezTo>
                    <a:pt x="19976" y="-1293"/>
                    <a:pt x="1408" y="14943"/>
                    <a:pt x="19" y="36286"/>
                  </a:cubicBezTo>
                  <a:cubicBezTo>
                    <a:pt x="-302" y="41227"/>
                    <a:pt x="3443" y="45492"/>
                    <a:pt x="8383" y="45815"/>
                  </a:cubicBezTo>
                  <a:cubicBezTo>
                    <a:pt x="8581" y="45828"/>
                    <a:pt x="8779" y="45834"/>
                    <a:pt x="8975" y="45834"/>
                  </a:cubicBezTo>
                  <a:cubicBezTo>
                    <a:pt x="13660" y="45834"/>
                    <a:pt x="17602" y="42193"/>
                    <a:pt x="17912" y="37451"/>
                  </a:cubicBezTo>
                  <a:cubicBezTo>
                    <a:pt x="18658" y="25967"/>
                    <a:pt x="28674" y="17245"/>
                    <a:pt x="40239" y="17974"/>
                  </a:cubicBezTo>
                  <a:cubicBezTo>
                    <a:pt x="45184" y="18305"/>
                    <a:pt x="49443" y="14546"/>
                    <a:pt x="49761" y="9604"/>
                  </a:cubicBezTo>
                  <a:cubicBezTo>
                    <a:pt x="50080" y="4663"/>
                    <a:pt x="46333" y="400"/>
                    <a:pt x="41391" y="81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Полилиния: фигура 35">
              <a:extLst>
                <a:ext uri="{FF2B5EF4-FFF2-40B4-BE49-F238E27FC236}">
                  <a16:creationId xmlns:a16="http://schemas.microsoft.com/office/drawing/2014/main" id="{153BC6F0-38B0-46BA-B2FF-5BB8AE52FCE2}"/>
                </a:ext>
              </a:extLst>
            </p:cNvPr>
            <p:cNvSpPr/>
            <p:nvPr/>
          </p:nvSpPr>
          <p:spPr>
            <a:xfrm>
              <a:off x="3479353" y="1889940"/>
              <a:ext cx="53742" cy="89200"/>
            </a:xfrm>
            <a:custGeom>
              <a:avLst/>
              <a:gdLst>
                <a:gd name="connsiteX0" fmla="*/ 8965 w 53742"/>
                <a:gd name="connsiteY0" fmla="*/ 0 h 89200"/>
                <a:gd name="connsiteX1" fmla="*/ 0 w 53742"/>
                <a:gd name="connsiteY1" fmla="*/ 8965 h 89200"/>
                <a:gd name="connsiteX2" fmla="*/ 8965 w 53742"/>
                <a:gd name="connsiteY2" fmla="*/ 17930 h 89200"/>
                <a:gd name="connsiteX3" fmla="*/ 35813 w 53742"/>
                <a:gd name="connsiteY3" fmla="*/ 44598 h 89200"/>
                <a:gd name="connsiteX4" fmla="*/ 8965 w 53742"/>
                <a:gd name="connsiteY4" fmla="*/ 71271 h 89200"/>
                <a:gd name="connsiteX5" fmla="*/ 0 w 53742"/>
                <a:gd name="connsiteY5" fmla="*/ 80235 h 89200"/>
                <a:gd name="connsiteX6" fmla="*/ 8965 w 53742"/>
                <a:gd name="connsiteY6" fmla="*/ 89200 h 89200"/>
                <a:gd name="connsiteX7" fmla="*/ 53742 w 53742"/>
                <a:gd name="connsiteY7" fmla="*/ 44598 h 89200"/>
                <a:gd name="connsiteX8" fmla="*/ 8965 w 53742"/>
                <a:gd name="connsiteY8" fmla="*/ 0 h 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89200">
                  <a:moveTo>
                    <a:pt x="8965" y="0"/>
                  </a:moveTo>
                  <a:cubicBezTo>
                    <a:pt x="4013" y="0"/>
                    <a:pt x="0" y="4013"/>
                    <a:pt x="0" y="8965"/>
                  </a:cubicBezTo>
                  <a:cubicBezTo>
                    <a:pt x="0" y="13917"/>
                    <a:pt x="4013" y="17930"/>
                    <a:pt x="8965" y="17930"/>
                  </a:cubicBezTo>
                  <a:cubicBezTo>
                    <a:pt x="23769" y="17930"/>
                    <a:pt x="35813" y="29894"/>
                    <a:pt x="35813" y="44598"/>
                  </a:cubicBezTo>
                  <a:cubicBezTo>
                    <a:pt x="35813" y="59307"/>
                    <a:pt x="23769" y="71271"/>
                    <a:pt x="8965" y="71271"/>
                  </a:cubicBezTo>
                  <a:cubicBezTo>
                    <a:pt x="4013" y="71271"/>
                    <a:pt x="0" y="75283"/>
                    <a:pt x="0" y="80235"/>
                  </a:cubicBezTo>
                  <a:cubicBezTo>
                    <a:pt x="0" y="85188"/>
                    <a:pt x="4013" y="89200"/>
                    <a:pt x="8965" y="89200"/>
                  </a:cubicBezTo>
                  <a:cubicBezTo>
                    <a:pt x="33655" y="89200"/>
                    <a:pt x="53742" y="69193"/>
                    <a:pt x="53742" y="44598"/>
                  </a:cubicBezTo>
                  <a:cubicBezTo>
                    <a:pt x="53742" y="20007"/>
                    <a:pt x="33655" y="0"/>
                    <a:pt x="8965" y="0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Полилиния: фигура 36">
              <a:extLst>
                <a:ext uri="{FF2B5EF4-FFF2-40B4-BE49-F238E27FC236}">
                  <a16:creationId xmlns:a16="http://schemas.microsoft.com/office/drawing/2014/main" id="{B2274F04-136D-459F-A6BD-827C3B3E3439}"/>
                </a:ext>
              </a:extLst>
            </p:cNvPr>
            <p:cNvSpPr/>
            <p:nvPr/>
          </p:nvSpPr>
          <p:spPr>
            <a:xfrm>
              <a:off x="3571100" y="1678835"/>
              <a:ext cx="48462" cy="78694"/>
            </a:xfrm>
            <a:custGeom>
              <a:avLst/>
              <a:gdLst>
                <a:gd name="connsiteX0" fmla="*/ 8965 w 48462"/>
                <a:gd name="connsiteY0" fmla="*/ 0 h 78694"/>
                <a:gd name="connsiteX1" fmla="*/ 0 w 48462"/>
                <a:gd name="connsiteY1" fmla="*/ 8965 h 78694"/>
                <a:gd name="connsiteX2" fmla="*/ 8965 w 48462"/>
                <a:gd name="connsiteY2" fmla="*/ 17930 h 78694"/>
                <a:gd name="connsiteX3" fmla="*/ 30533 w 48462"/>
                <a:gd name="connsiteY3" fmla="*/ 39346 h 78694"/>
                <a:gd name="connsiteX4" fmla="*/ 8965 w 48462"/>
                <a:gd name="connsiteY4" fmla="*/ 60765 h 78694"/>
                <a:gd name="connsiteX5" fmla="*/ 0 w 48462"/>
                <a:gd name="connsiteY5" fmla="*/ 69730 h 78694"/>
                <a:gd name="connsiteX6" fmla="*/ 8965 w 48462"/>
                <a:gd name="connsiteY6" fmla="*/ 78695 h 78694"/>
                <a:gd name="connsiteX7" fmla="*/ 48463 w 48462"/>
                <a:gd name="connsiteY7" fmla="*/ 39346 h 78694"/>
                <a:gd name="connsiteX8" fmla="*/ 8965 w 48462"/>
                <a:gd name="connsiteY8" fmla="*/ 0 h 7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62" h="78694">
                  <a:moveTo>
                    <a:pt x="8965" y="0"/>
                  </a:moveTo>
                  <a:cubicBezTo>
                    <a:pt x="4013" y="0"/>
                    <a:pt x="0" y="4013"/>
                    <a:pt x="0" y="8965"/>
                  </a:cubicBezTo>
                  <a:cubicBezTo>
                    <a:pt x="0" y="13917"/>
                    <a:pt x="4013" y="17930"/>
                    <a:pt x="8965" y="17930"/>
                  </a:cubicBezTo>
                  <a:cubicBezTo>
                    <a:pt x="20857" y="17930"/>
                    <a:pt x="30533" y="27536"/>
                    <a:pt x="30533" y="39346"/>
                  </a:cubicBezTo>
                  <a:cubicBezTo>
                    <a:pt x="30533" y="51157"/>
                    <a:pt x="20857" y="60765"/>
                    <a:pt x="8965" y="60765"/>
                  </a:cubicBezTo>
                  <a:cubicBezTo>
                    <a:pt x="4013" y="60765"/>
                    <a:pt x="0" y="64778"/>
                    <a:pt x="0" y="69730"/>
                  </a:cubicBezTo>
                  <a:cubicBezTo>
                    <a:pt x="0" y="74682"/>
                    <a:pt x="4013" y="78695"/>
                    <a:pt x="8965" y="78695"/>
                  </a:cubicBezTo>
                  <a:cubicBezTo>
                    <a:pt x="30745" y="78695"/>
                    <a:pt x="48463" y="61042"/>
                    <a:pt x="48463" y="39346"/>
                  </a:cubicBezTo>
                  <a:cubicBezTo>
                    <a:pt x="48463" y="17651"/>
                    <a:pt x="30745" y="0"/>
                    <a:pt x="8965" y="0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Полилиния: фигура 37">
              <a:extLst>
                <a:ext uri="{FF2B5EF4-FFF2-40B4-BE49-F238E27FC236}">
                  <a16:creationId xmlns:a16="http://schemas.microsoft.com/office/drawing/2014/main" id="{B8EE970D-6F13-4502-B2F0-7B96B238B33E}"/>
                </a:ext>
              </a:extLst>
            </p:cNvPr>
            <p:cNvSpPr/>
            <p:nvPr/>
          </p:nvSpPr>
          <p:spPr>
            <a:xfrm>
              <a:off x="3413176" y="1621835"/>
              <a:ext cx="63949" cy="109512"/>
            </a:xfrm>
            <a:custGeom>
              <a:avLst/>
              <a:gdLst>
                <a:gd name="connsiteX0" fmla="*/ 8965 w 63949"/>
                <a:gd name="connsiteY0" fmla="*/ 0 h 109512"/>
                <a:gd name="connsiteX1" fmla="*/ 0 w 63949"/>
                <a:gd name="connsiteY1" fmla="*/ 8965 h 109512"/>
                <a:gd name="connsiteX2" fmla="*/ 8965 w 63949"/>
                <a:gd name="connsiteY2" fmla="*/ 17930 h 109512"/>
                <a:gd name="connsiteX3" fmla="*/ 46020 w 63949"/>
                <a:gd name="connsiteY3" fmla="*/ 54755 h 109512"/>
                <a:gd name="connsiteX4" fmla="*/ 8965 w 63949"/>
                <a:gd name="connsiteY4" fmla="*/ 91582 h 109512"/>
                <a:gd name="connsiteX5" fmla="*/ 0 w 63949"/>
                <a:gd name="connsiteY5" fmla="*/ 100547 h 109512"/>
                <a:gd name="connsiteX6" fmla="*/ 8965 w 63949"/>
                <a:gd name="connsiteY6" fmla="*/ 109512 h 109512"/>
                <a:gd name="connsiteX7" fmla="*/ 63949 w 63949"/>
                <a:gd name="connsiteY7" fmla="*/ 54755 h 109512"/>
                <a:gd name="connsiteX8" fmla="*/ 8965 w 63949"/>
                <a:gd name="connsiteY8" fmla="*/ 0 h 10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49" h="109512">
                  <a:moveTo>
                    <a:pt x="8965" y="0"/>
                  </a:moveTo>
                  <a:cubicBezTo>
                    <a:pt x="4013" y="0"/>
                    <a:pt x="0" y="4013"/>
                    <a:pt x="0" y="8965"/>
                  </a:cubicBezTo>
                  <a:cubicBezTo>
                    <a:pt x="0" y="13917"/>
                    <a:pt x="4013" y="17930"/>
                    <a:pt x="8965" y="17930"/>
                  </a:cubicBezTo>
                  <a:cubicBezTo>
                    <a:pt x="29398" y="17930"/>
                    <a:pt x="46020" y="34449"/>
                    <a:pt x="46020" y="54755"/>
                  </a:cubicBezTo>
                  <a:cubicBezTo>
                    <a:pt x="46020" y="75062"/>
                    <a:pt x="29398" y="91582"/>
                    <a:pt x="8965" y="91582"/>
                  </a:cubicBezTo>
                  <a:cubicBezTo>
                    <a:pt x="4013" y="91582"/>
                    <a:pt x="0" y="95595"/>
                    <a:pt x="0" y="100547"/>
                  </a:cubicBezTo>
                  <a:cubicBezTo>
                    <a:pt x="0" y="105499"/>
                    <a:pt x="4013" y="109512"/>
                    <a:pt x="8965" y="109512"/>
                  </a:cubicBezTo>
                  <a:cubicBezTo>
                    <a:pt x="39283" y="109512"/>
                    <a:pt x="63949" y="84948"/>
                    <a:pt x="63949" y="54755"/>
                  </a:cubicBezTo>
                  <a:cubicBezTo>
                    <a:pt x="63949" y="24562"/>
                    <a:pt x="39283" y="0"/>
                    <a:pt x="8965" y="0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Полилиния: фигура 38">
              <a:extLst>
                <a:ext uri="{FF2B5EF4-FFF2-40B4-BE49-F238E27FC236}">
                  <a16:creationId xmlns:a16="http://schemas.microsoft.com/office/drawing/2014/main" id="{940F4FA6-6F5A-4490-B89F-EC113C6CFD97}"/>
                </a:ext>
              </a:extLst>
            </p:cNvPr>
            <p:cNvSpPr/>
            <p:nvPr/>
          </p:nvSpPr>
          <p:spPr>
            <a:xfrm>
              <a:off x="3813026" y="1621429"/>
              <a:ext cx="61118" cy="60907"/>
            </a:xfrm>
            <a:custGeom>
              <a:avLst/>
              <a:gdLst>
                <a:gd name="connsiteX0" fmla="*/ 30559 w 61118"/>
                <a:gd name="connsiteY0" fmla="*/ 0 h 60907"/>
                <a:gd name="connsiteX1" fmla="*/ 0 w 61118"/>
                <a:gd name="connsiteY1" fmla="*/ 30453 h 60907"/>
                <a:gd name="connsiteX2" fmla="*/ 30559 w 61118"/>
                <a:gd name="connsiteY2" fmla="*/ 60907 h 60907"/>
                <a:gd name="connsiteX3" fmla="*/ 61119 w 61118"/>
                <a:gd name="connsiteY3" fmla="*/ 30453 h 60907"/>
                <a:gd name="connsiteX4" fmla="*/ 30559 w 61118"/>
                <a:gd name="connsiteY4" fmla="*/ 0 h 60907"/>
                <a:gd name="connsiteX5" fmla="*/ 30561 w 61118"/>
                <a:gd name="connsiteY5" fmla="*/ 42979 h 60907"/>
                <a:gd name="connsiteX6" fmla="*/ 17931 w 61118"/>
                <a:gd name="connsiteY6" fmla="*/ 30454 h 60907"/>
                <a:gd name="connsiteX7" fmla="*/ 30561 w 61118"/>
                <a:gd name="connsiteY7" fmla="*/ 17931 h 60907"/>
                <a:gd name="connsiteX8" fmla="*/ 43190 w 61118"/>
                <a:gd name="connsiteY8" fmla="*/ 30454 h 60907"/>
                <a:gd name="connsiteX9" fmla="*/ 30561 w 61118"/>
                <a:gd name="connsiteY9" fmla="*/ 42979 h 6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18" h="60907">
                  <a:moveTo>
                    <a:pt x="30559" y="0"/>
                  </a:moveTo>
                  <a:cubicBezTo>
                    <a:pt x="13709" y="0"/>
                    <a:pt x="0" y="13661"/>
                    <a:pt x="0" y="30453"/>
                  </a:cubicBezTo>
                  <a:cubicBezTo>
                    <a:pt x="0" y="47246"/>
                    <a:pt x="13709" y="60907"/>
                    <a:pt x="30559" y="60907"/>
                  </a:cubicBezTo>
                  <a:cubicBezTo>
                    <a:pt x="47410" y="60907"/>
                    <a:pt x="61119" y="47246"/>
                    <a:pt x="61119" y="30453"/>
                  </a:cubicBezTo>
                  <a:cubicBezTo>
                    <a:pt x="61119" y="13661"/>
                    <a:pt x="47410" y="0"/>
                    <a:pt x="30559" y="0"/>
                  </a:cubicBezTo>
                  <a:close/>
                  <a:moveTo>
                    <a:pt x="30561" y="42979"/>
                  </a:moveTo>
                  <a:cubicBezTo>
                    <a:pt x="23597" y="42979"/>
                    <a:pt x="17931" y="37361"/>
                    <a:pt x="17931" y="30454"/>
                  </a:cubicBezTo>
                  <a:cubicBezTo>
                    <a:pt x="17930" y="23549"/>
                    <a:pt x="23595" y="17931"/>
                    <a:pt x="30561" y="17931"/>
                  </a:cubicBezTo>
                  <a:cubicBezTo>
                    <a:pt x="37524" y="17931"/>
                    <a:pt x="43190" y="23549"/>
                    <a:pt x="43190" y="30454"/>
                  </a:cubicBezTo>
                  <a:cubicBezTo>
                    <a:pt x="43190" y="37359"/>
                    <a:pt x="37524" y="42979"/>
                    <a:pt x="30561" y="42979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Полилиния: фигура 39">
              <a:extLst>
                <a:ext uri="{FF2B5EF4-FFF2-40B4-BE49-F238E27FC236}">
                  <a16:creationId xmlns:a16="http://schemas.microsoft.com/office/drawing/2014/main" id="{A345BB1E-DF21-44AF-A9A2-53C34517C888}"/>
                </a:ext>
              </a:extLst>
            </p:cNvPr>
            <p:cNvSpPr/>
            <p:nvPr/>
          </p:nvSpPr>
          <p:spPr>
            <a:xfrm>
              <a:off x="3842981" y="1850870"/>
              <a:ext cx="61117" cy="60907"/>
            </a:xfrm>
            <a:custGeom>
              <a:avLst/>
              <a:gdLst>
                <a:gd name="connsiteX0" fmla="*/ 30559 w 61117"/>
                <a:gd name="connsiteY0" fmla="*/ 0 h 60907"/>
                <a:gd name="connsiteX1" fmla="*/ 0 w 61117"/>
                <a:gd name="connsiteY1" fmla="*/ 30454 h 60907"/>
                <a:gd name="connsiteX2" fmla="*/ 30559 w 61117"/>
                <a:gd name="connsiteY2" fmla="*/ 60907 h 60907"/>
                <a:gd name="connsiteX3" fmla="*/ 61118 w 61117"/>
                <a:gd name="connsiteY3" fmla="*/ 30454 h 60907"/>
                <a:gd name="connsiteX4" fmla="*/ 30559 w 61117"/>
                <a:gd name="connsiteY4" fmla="*/ 0 h 60907"/>
                <a:gd name="connsiteX5" fmla="*/ 30559 w 61117"/>
                <a:gd name="connsiteY5" fmla="*/ 42977 h 60907"/>
                <a:gd name="connsiteX6" fmla="*/ 17930 w 61117"/>
                <a:gd name="connsiteY6" fmla="*/ 30454 h 60907"/>
                <a:gd name="connsiteX7" fmla="*/ 30559 w 61117"/>
                <a:gd name="connsiteY7" fmla="*/ 17930 h 60907"/>
                <a:gd name="connsiteX8" fmla="*/ 43188 w 61117"/>
                <a:gd name="connsiteY8" fmla="*/ 30454 h 60907"/>
                <a:gd name="connsiteX9" fmla="*/ 30559 w 61117"/>
                <a:gd name="connsiteY9" fmla="*/ 42977 h 6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17" h="60907">
                  <a:moveTo>
                    <a:pt x="30559" y="0"/>
                  </a:moveTo>
                  <a:cubicBezTo>
                    <a:pt x="13708" y="0"/>
                    <a:pt x="0" y="13661"/>
                    <a:pt x="0" y="30454"/>
                  </a:cubicBezTo>
                  <a:cubicBezTo>
                    <a:pt x="0" y="47247"/>
                    <a:pt x="13709" y="60907"/>
                    <a:pt x="30559" y="60907"/>
                  </a:cubicBezTo>
                  <a:cubicBezTo>
                    <a:pt x="47410" y="60907"/>
                    <a:pt x="61118" y="47246"/>
                    <a:pt x="61118" y="30454"/>
                  </a:cubicBezTo>
                  <a:cubicBezTo>
                    <a:pt x="61118" y="13662"/>
                    <a:pt x="47410" y="0"/>
                    <a:pt x="30559" y="0"/>
                  </a:cubicBezTo>
                  <a:close/>
                  <a:moveTo>
                    <a:pt x="30559" y="42977"/>
                  </a:moveTo>
                  <a:cubicBezTo>
                    <a:pt x="23595" y="42977"/>
                    <a:pt x="17930" y="37359"/>
                    <a:pt x="17930" y="30454"/>
                  </a:cubicBezTo>
                  <a:cubicBezTo>
                    <a:pt x="17930" y="23549"/>
                    <a:pt x="23595" y="17930"/>
                    <a:pt x="30559" y="17930"/>
                  </a:cubicBezTo>
                  <a:cubicBezTo>
                    <a:pt x="37523" y="17930"/>
                    <a:pt x="43188" y="23548"/>
                    <a:pt x="43188" y="30454"/>
                  </a:cubicBezTo>
                  <a:cubicBezTo>
                    <a:pt x="43189" y="37359"/>
                    <a:pt x="37523" y="42977"/>
                    <a:pt x="30559" y="42977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Полилиния: фигура 40">
              <a:extLst>
                <a:ext uri="{FF2B5EF4-FFF2-40B4-BE49-F238E27FC236}">
                  <a16:creationId xmlns:a16="http://schemas.microsoft.com/office/drawing/2014/main" id="{64BD01D0-3331-4402-8E0F-DCFFCFA45161}"/>
                </a:ext>
              </a:extLst>
            </p:cNvPr>
            <p:cNvSpPr/>
            <p:nvPr/>
          </p:nvSpPr>
          <p:spPr>
            <a:xfrm>
              <a:off x="3807650" y="1726990"/>
              <a:ext cx="77640" cy="77344"/>
            </a:xfrm>
            <a:custGeom>
              <a:avLst/>
              <a:gdLst>
                <a:gd name="connsiteX0" fmla="*/ 47081 w 77640"/>
                <a:gd name="connsiteY0" fmla="*/ 16437 h 77344"/>
                <a:gd name="connsiteX1" fmla="*/ 32763 w 77640"/>
                <a:gd name="connsiteY1" fmla="*/ 19999 h 77344"/>
                <a:gd name="connsiteX2" fmla="*/ 15288 w 77640"/>
                <a:gd name="connsiteY2" fmla="*/ 2610 h 77344"/>
                <a:gd name="connsiteX3" fmla="*/ 2610 w 77640"/>
                <a:gd name="connsiteY3" fmla="*/ 2641 h 77344"/>
                <a:gd name="connsiteX4" fmla="*/ 2641 w 77640"/>
                <a:gd name="connsiteY4" fmla="*/ 15318 h 77344"/>
                <a:gd name="connsiteX5" fmla="*/ 20073 w 77640"/>
                <a:gd name="connsiteY5" fmla="*/ 32664 h 77344"/>
                <a:gd name="connsiteX6" fmla="*/ 16521 w 77640"/>
                <a:gd name="connsiteY6" fmla="*/ 46890 h 77344"/>
                <a:gd name="connsiteX7" fmla="*/ 47081 w 77640"/>
                <a:gd name="connsiteY7" fmla="*/ 77344 h 77344"/>
                <a:gd name="connsiteX8" fmla="*/ 77640 w 77640"/>
                <a:gd name="connsiteY8" fmla="*/ 46890 h 77344"/>
                <a:gd name="connsiteX9" fmla="*/ 47081 w 77640"/>
                <a:gd name="connsiteY9" fmla="*/ 16437 h 77344"/>
                <a:gd name="connsiteX10" fmla="*/ 47082 w 77640"/>
                <a:gd name="connsiteY10" fmla="*/ 59416 h 77344"/>
                <a:gd name="connsiteX11" fmla="*/ 34452 w 77640"/>
                <a:gd name="connsiteY11" fmla="*/ 46891 h 77344"/>
                <a:gd name="connsiteX12" fmla="*/ 47082 w 77640"/>
                <a:gd name="connsiteY12" fmla="*/ 34368 h 77344"/>
                <a:gd name="connsiteX13" fmla="*/ 59712 w 77640"/>
                <a:gd name="connsiteY13" fmla="*/ 46891 h 77344"/>
                <a:gd name="connsiteX14" fmla="*/ 47082 w 77640"/>
                <a:gd name="connsiteY14" fmla="*/ 59416 h 7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40" h="77344">
                  <a:moveTo>
                    <a:pt x="47081" y="16437"/>
                  </a:moveTo>
                  <a:cubicBezTo>
                    <a:pt x="41910" y="16438"/>
                    <a:pt x="37038" y="17729"/>
                    <a:pt x="32763" y="19999"/>
                  </a:cubicBezTo>
                  <a:lnTo>
                    <a:pt x="15288" y="2610"/>
                  </a:lnTo>
                  <a:cubicBezTo>
                    <a:pt x="11776" y="-883"/>
                    <a:pt x="6102" y="-867"/>
                    <a:pt x="2610" y="2641"/>
                  </a:cubicBezTo>
                  <a:cubicBezTo>
                    <a:pt x="-882" y="6150"/>
                    <a:pt x="-868" y="11826"/>
                    <a:pt x="2641" y="15318"/>
                  </a:cubicBezTo>
                  <a:lnTo>
                    <a:pt x="20073" y="32664"/>
                  </a:lnTo>
                  <a:cubicBezTo>
                    <a:pt x="17810" y="36914"/>
                    <a:pt x="16521" y="41754"/>
                    <a:pt x="16521" y="46890"/>
                  </a:cubicBezTo>
                  <a:cubicBezTo>
                    <a:pt x="16521" y="63683"/>
                    <a:pt x="30230" y="77344"/>
                    <a:pt x="47081" y="77344"/>
                  </a:cubicBezTo>
                  <a:cubicBezTo>
                    <a:pt x="63932" y="77344"/>
                    <a:pt x="77640" y="63683"/>
                    <a:pt x="77640" y="46890"/>
                  </a:cubicBezTo>
                  <a:cubicBezTo>
                    <a:pt x="77640" y="30098"/>
                    <a:pt x="63931" y="16437"/>
                    <a:pt x="47081" y="16437"/>
                  </a:cubicBezTo>
                  <a:close/>
                  <a:moveTo>
                    <a:pt x="47082" y="59416"/>
                  </a:moveTo>
                  <a:cubicBezTo>
                    <a:pt x="40118" y="59416"/>
                    <a:pt x="34452" y="53798"/>
                    <a:pt x="34452" y="46891"/>
                  </a:cubicBezTo>
                  <a:cubicBezTo>
                    <a:pt x="34452" y="39987"/>
                    <a:pt x="40118" y="34368"/>
                    <a:pt x="47082" y="34368"/>
                  </a:cubicBezTo>
                  <a:cubicBezTo>
                    <a:pt x="54046" y="34368"/>
                    <a:pt x="59712" y="39986"/>
                    <a:pt x="59712" y="46891"/>
                  </a:cubicBezTo>
                  <a:cubicBezTo>
                    <a:pt x="59712" y="53797"/>
                    <a:pt x="54046" y="59416"/>
                    <a:pt x="47082" y="59416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Полилиния: фигура 41">
              <a:extLst>
                <a:ext uri="{FF2B5EF4-FFF2-40B4-BE49-F238E27FC236}">
                  <a16:creationId xmlns:a16="http://schemas.microsoft.com/office/drawing/2014/main" id="{A0DF3B3C-52BA-4CBD-9A7F-0B40BED58890}"/>
                </a:ext>
              </a:extLst>
            </p:cNvPr>
            <p:cNvSpPr/>
            <p:nvPr/>
          </p:nvSpPr>
          <p:spPr>
            <a:xfrm>
              <a:off x="3803971" y="1944449"/>
              <a:ext cx="61118" cy="60908"/>
            </a:xfrm>
            <a:custGeom>
              <a:avLst/>
              <a:gdLst>
                <a:gd name="connsiteX0" fmla="*/ 30559 w 61118"/>
                <a:gd name="connsiteY0" fmla="*/ 0 h 60908"/>
                <a:gd name="connsiteX1" fmla="*/ 0 w 61118"/>
                <a:gd name="connsiteY1" fmla="*/ 30454 h 60908"/>
                <a:gd name="connsiteX2" fmla="*/ 30559 w 61118"/>
                <a:gd name="connsiteY2" fmla="*/ 60908 h 60908"/>
                <a:gd name="connsiteX3" fmla="*/ 61119 w 61118"/>
                <a:gd name="connsiteY3" fmla="*/ 30454 h 60908"/>
                <a:gd name="connsiteX4" fmla="*/ 30559 w 61118"/>
                <a:gd name="connsiteY4" fmla="*/ 0 h 60908"/>
                <a:gd name="connsiteX5" fmla="*/ 30559 w 61118"/>
                <a:gd name="connsiteY5" fmla="*/ 42977 h 60908"/>
                <a:gd name="connsiteX6" fmla="*/ 17930 w 61118"/>
                <a:gd name="connsiteY6" fmla="*/ 30453 h 60908"/>
                <a:gd name="connsiteX7" fmla="*/ 30559 w 61118"/>
                <a:gd name="connsiteY7" fmla="*/ 17928 h 60908"/>
                <a:gd name="connsiteX8" fmla="*/ 43189 w 61118"/>
                <a:gd name="connsiteY8" fmla="*/ 30453 h 60908"/>
                <a:gd name="connsiteX9" fmla="*/ 30559 w 61118"/>
                <a:gd name="connsiteY9" fmla="*/ 42977 h 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18" h="60908">
                  <a:moveTo>
                    <a:pt x="30559" y="0"/>
                  </a:moveTo>
                  <a:cubicBezTo>
                    <a:pt x="13708" y="0"/>
                    <a:pt x="0" y="13661"/>
                    <a:pt x="0" y="30454"/>
                  </a:cubicBezTo>
                  <a:cubicBezTo>
                    <a:pt x="0" y="47247"/>
                    <a:pt x="13709" y="60908"/>
                    <a:pt x="30559" y="60908"/>
                  </a:cubicBezTo>
                  <a:cubicBezTo>
                    <a:pt x="47411" y="60908"/>
                    <a:pt x="61119" y="47247"/>
                    <a:pt x="61119" y="30454"/>
                  </a:cubicBezTo>
                  <a:cubicBezTo>
                    <a:pt x="61119" y="13661"/>
                    <a:pt x="47411" y="0"/>
                    <a:pt x="30559" y="0"/>
                  </a:cubicBezTo>
                  <a:close/>
                  <a:moveTo>
                    <a:pt x="30559" y="42977"/>
                  </a:moveTo>
                  <a:cubicBezTo>
                    <a:pt x="23595" y="42977"/>
                    <a:pt x="17930" y="37359"/>
                    <a:pt x="17930" y="30453"/>
                  </a:cubicBezTo>
                  <a:cubicBezTo>
                    <a:pt x="17930" y="23548"/>
                    <a:pt x="23595" y="17928"/>
                    <a:pt x="30559" y="17928"/>
                  </a:cubicBezTo>
                  <a:cubicBezTo>
                    <a:pt x="37523" y="17928"/>
                    <a:pt x="43189" y="23546"/>
                    <a:pt x="43189" y="30453"/>
                  </a:cubicBezTo>
                  <a:cubicBezTo>
                    <a:pt x="43190" y="37359"/>
                    <a:pt x="37524" y="42977"/>
                    <a:pt x="30559" y="42977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Полилиния: фигура 42">
              <a:extLst>
                <a:ext uri="{FF2B5EF4-FFF2-40B4-BE49-F238E27FC236}">
                  <a16:creationId xmlns:a16="http://schemas.microsoft.com/office/drawing/2014/main" id="{8EE0CCAB-6B06-4A5D-9E96-4F22E29ED3C4}"/>
                </a:ext>
              </a:extLst>
            </p:cNvPr>
            <p:cNvSpPr/>
            <p:nvPr/>
          </p:nvSpPr>
          <p:spPr>
            <a:xfrm>
              <a:off x="3303605" y="1464285"/>
              <a:ext cx="518991" cy="612000"/>
            </a:xfrm>
            <a:custGeom>
              <a:avLst/>
              <a:gdLst>
                <a:gd name="connsiteX0" fmla="*/ 426031 w 518991"/>
                <a:gd name="connsiteY0" fmla="*/ 168473 h 612000"/>
                <a:gd name="connsiteX1" fmla="*/ 442567 w 518991"/>
                <a:gd name="connsiteY1" fmla="*/ 161648 h 612000"/>
                <a:gd name="connsiteX2" fmla="*/ 477200 w 518991"/>
                <a:gd name="connsiteY2" fmla="*/ 127185 h 612000"/>
                <a:gd name="connsiteX3" fmla="*/ 488432 w 518991"/>
                <a:gd name="connsiteY3" fmla="*/ 129326 h 612000"/>
                <a:gd name="connsiteX4" fmla="*/ 518992 w 518991"/>
                <a:gd name="connsiteY4" fmla="*/ 98871 h 612000"/>
                <a:gd name="connsiteX5" fmla="*/ 488432 w 518991"/>
                <a:gd name="connsiteY5" fmla="*/ 68420 h 612000"/>
                <a:gd name="connsiteX6" fmla="*/ 457874 w 518991"/>
                <a:gd name="connsiteY6" fmla="*/ 98871 h 612000"/>
                <a:gd name="connsiteX7" fmla="*/ 463115 w 518991"/>
                <a:gd name="connsiteY7" fmla="*/ 115907 h 612000"/>
                <a:gd name="connsiteX8" fmla="*/ 429923 w 518991"/>
                <a:gd name="connsiteY8" fmla="*/ 148936 h 612000"/>
                <a:gd name="connsiteX9" fmla="*/ 426031 w 518991"/>
                <a:gd name="connsiteY9" fmla="*/ 150544 h 612000"/>
                <a:gd name="connsiteX10" fmla="*/ 352034 w 518991"/>
                <a:gd name="connsiteY10" fmla="*/ 150544 h 612000"/>
                <a:gd name="connsiteX11" fmla="*/ 352034 w 518991"/>
                <a:gd name="connsiteY11" fmla="*/ 91200 h 612000"/>
                <a:gd name="connsiteX12" fmla="*/ 372848 w 518991"/>
                <a:gd name="connsiteY12" fmla="*/ 91200 h 612000"/>
                <a:gd name="connsiteX13" fmla="*/ 402054 w 518991"/>
                <a:gd name="connsiteY13" fmla="*/ 112689 h 612000"/>
                <a:gd name="connsiteX14" fmla="*/ 432613 w 518991"/>
                <a:gd name="connsiteY14" fmla="*/ 82235 h 612000"/>
                <a:gd name="connsiteX15" fmla="*/ 402054 w 518991"/>
                <a:gd name="connsiteY15" fmla="*/ 51782 h 612000"/>
                <a:gd name="connsiteX16" fmla="*/ 372848 w 518991"/>
                <a:gd name="connsiteY16" fmla="*/ 73270 h 612000"/>
                <a:gd name="connsiteX17" fmla="*/ 352034 w 518991"/>
                <a:gd name="connsiteY17" fmla="*/ 73270 h 612000"/>
                <a:gd name="connsiteX18" fmla="*/ 352034 w 518991"/>
                <a:gd name="connsiteY18" fmla="*/ 71912 h 612000"/>
                <a:gd name="connsiteX19" fmla="*/ 279810 w 518991"/>
                <a:gd name="connsiteY19" fmla="*/ 0 h 612000"/>
                <a:gd name="connsiteX20" fmla="*/ 214146 w 518991"/>
                <a:gd name="connsiteY20" fmla="*/ 41965 h 612000"/>
                <a:gd name="connsiteX21" fmla="*/ 208795 w 518991"/>
                <a:gd name="connsiteY21" fmla="*/ 41774 h 612000"/>
                <a:gd name="connsiteX22" fmla="*/ 132658 w 518991"/>
                <a:gd name="connsiteY22" fmla="*/ 115807 h 612000"/>
                <a:gd name="connsiteX23" fmla="*/ 121839 w 518991"/>
                <a:gd name="connsiteY23" fmla="*/ 115040 h 612000"/>
                <a:gd name="connsiteX24" fmla="*/ 45682 w 518991"/>
                <a:gd name="connsiteY24" fmla="*/ 190867 h 612000"/>
                <a:gd name="connsiteX25" fmla="*/ 50477 w 518991"/>
                <a:gd name="connsiteY25" fmla="*/ 217372 h 612000"/>
                <a:gd name="connsiteX26" fmla="*/ 0 w 518991"/>
                <a:gd name="connsiteY26" fmla="*/ 306000 h 612000"/>
                <a:gd name="connsiteX27" fmla="*/ 16277 w 518991"/>
                <a:gd name="connsiteY27" fmla="*/ 361547 h 612000"/>
                <a:gd name="connsiteX28" fmla="*/ 50764 w 518991"/>
                <a:gd name="connsiteY28" fmla="*/ 394795 h 612000"/>
                <a:gd name="connsiteX29" fmla="*/ 45682 w 518991"/>
                <a:gd name="connsiteY29" fmla="*/ 422025 h 612000"/>
                <a:gd name="connsiteX30" fmla="*/ 64658 w 518991"/>
                <a:gd name="connsiteY30" fmla="*/ 472111 h 612000"/>
                <a:gd name="connsiteX31" fmla="*/ 77313 w 518991"/>
                <a:gd name="connsiteY31" fmla="*/ 472890 h 612000"/>
                <a:gd name="connsiteX32" fmla="*/ 78091 w 518991"/>
                <a:gd name="connsiteY32" fmla="*/ 460235 h 612000"/>
                <a:gd name="connsiteX33" fmla="*/ 63612 w 518991"/>
                <a:gd name="connsiteY33" fmla="*/ 422024 h 612000"/>
                <a:gd name="connsiteX34" fmla="*/ 70259 w 518991"/>
                <a:gd name="connsiteY34" fmla="*/ 395170 h 612000"/>
                <a:gd name="connsiteX35" fmla="*/ 94036 w 518991"/>
                <a:gd name="connsiteY35" fmla="*/ 371139 h 612000"/>
                <a:gd name="connsiteX36" fmla="*/ 97650 w 518991"/>
                <a:gd name="connsiteY36" fmla="*/ 358987 h 612000"/>
                <a:gd name="connsiteX37" fmla="*/ 85498 w 518991"/>
                <a:gd name="connsiteY37" fmla="*/ 355374 h 612000"/>
                <a:gd name="connsiteX38" fmla="*/ 59186 w 518991"/>
                <a:gd name="connsiteY38" fmla="*/ 378938 h 612000"/>
                <a:gd name="connsiteX39" fmla="*/ 17930 w 518991"/>
                <a:gd name="connsiteY39" fmla="*/ 306000 h 612000"/>
                <a:gd name="connsiteX40" fmla="*/ 64769 w 518991"/>
                <a:gd name="connsiteY40" fmla="*/ 229983 h 612000"/>
                <a:gd name="connsiteX41" fmla="*/ 103724 w 518991"/>
                <a:gd name="connsiteY41" fmla="*/ 220671 h 612000"/>
                <a:gd name="connsiteX42" fmla="*/ 112689 w 518991"/>
                <a:gd name="connsiteY42" fmla="*/ 211707 h 612000"/>
                <a:gd name="connsiteX43" fmla="*/ 103724 w 518991"/>
                <a:gd name="connsiteY43" fmla="*/ 202742 h 612000"/>
                <a:gd name="connsiteX44" fmla="*/ 66739 w 518991"/>
                <a:gd name="connsiteY44" fmla="*/ 209534 h 612000"/>
                <a:gd name="connsiteX45" fmla="*/ 63615 w 518991"/>
                <a:gd name="connsiteY45" fmla="*/ 190869 h 612000"/>
                <a:gd name="connsiteX46" fmla="*/ 121842 w 518991"/>
                <a:gd name="connsiteY46" fmla="*/ 132971 h 612000"/>
                <a:gd name="connsiteX47" fmla="*/ 139587 w 518991"/>
                <a:gd name="connsiteY47" fmla="*/ 135718 h 612000"/>
                <a:gd name="connsiteX48" fmla="*/ 148097 w 518991"/>
                <a:gd name="connsiteY48" fmla="*/ 134011 h 612000"/>
                <a:gd name="connsiteX49" fmla="*/ 151172 w 518991"/>
                <a:gd name="connsiteY49" fmla="*/ 125895 h 612000"/>
                <a:gd name="connsiteX50" fmla="*/ 150569 w 518991"/>
                <a:gd name="connsiteY50" fmla="*/ 117602 h 612000"/>
                <a:gd name="connsiteX51" fmla="*/ 208797 w 518991"/>
                <a:gd name="connsiteY51" fmla="*/ 59705 h 612000"/>
                <a:gd name="connsiteX52" fmla="*/ 218380 w 518991"/>
                <a:gd name="connsiteY52" fmla="*/ 60502 h 612000"/>
                <a:gd name="connsiteX53" fmla="*/ 267024 w 518991"/>
                <a:gd name="connsiteY53" fmla="*/ 117602 h 612000"/>
                <a:gd name="connsiteX54" fmla="*/ 275989 w 518991"/>
                <a:gd name="connsiteY54" fmla="*/ 126567 h 612000"/>
                <a:gd name="connsiteX55" fmla="*/ 284954 w 518991"/>
                <a:gd name="connsiteY55" fmla="*/ 117602 h 612000"/>
                <a:gd name="connsiteX56" fmla="*/ 232445 w 518991"/>
                <a:gd name="connsiteY56" fmla="*/ 45543 h 612000"/>
                <a:gd name="connsiteX57" fmla="*/ 279810 w 518991"/>
                <a:gd name="connsiteY57" fmla="*/ 17930 h 612000"/>
                <a:gd name="connsiteX58" fmla="*/ 334104 w 518991"/>
                <a:gd name="connsiteY58" fmla="*/ 71912 h 612000"/>
                <a:gd name="connsiteX59" fmla="*/ 334104 w 518991"/>
                <a:gd name="connsiteY59" fmla="*/ 72908 h 612000"/>
                <a:gd name="connsiteX60" fmla="*/ 316862 w 518991"/>
                <a:gd name="connsiteY60" fmla="*/ 72908 h 612000"/>
                <a:gd name="connsiteX61" fmla="*/ 307897 w 518991"/>
                <a:gd name="connsiteY61" fmla="*/ 81873 h 612000"/>
                <a:gd name="connsiteX62" fmla="*/ 316862 w 518991"/>
                <a:gd name="connsiteY62" fmla="*/ 90838 h 612000"/>
                <a:gd name="connsiteX63" fmla="*/ 334104 w 518991"/>
                <a:gd name="connsiteY63" fmla="*/ 90838 h 612000"/>
                <a:gd name="connsiteX64" fmla="*/ 334104 w 518991"/>
                <a:gd name="connsiteY64" fmla="*/ 150542 h 612000"/>
                <a:gd name="connsiteX65" fmla="*/ 261597 w 518991"/>
                <a:gd name="connsiteY65" fmla="*/ 150542 h 612000"/>
                <a:gd name="connsiteX66" fmla="*/ 231844 w 518991"/>
                <a:gd name="connsiteY66" fmla="*/ 120982 h 612000"/>
                <a:gd name="connsiteX67" fmla="*/ 222879 w 518991"/>
                <a:gd name="connsiteY67" fmla="*/ 112018 h 612000"/>
                <a:gd name="connsiteX68" fmla="*/ 213914 w 518991"/>
                <a:gd name="connsiteY68" fmla="*/ 120982 h 612000"/>
                <a:gd name="connsiteX69" fmla="*/ 261597 w 518991"/>
                <a:gd name="connsiteY69" fmla="*/ 168472 h 612000"/>
                <a:gd name="connsiteX70" fmla="*/ 334104 w 518991"/>
                <a:gd name="connsiteY70" fmla="*/ 168472 h 612000"/>
                <a:gd name="connsiteX71" fmla="*/ 334104 w 518991"/>
                <a:gd name="connsiteY71" fmla="*/ 319388 h 612000"/>
                <a:gd name="connsiteX72" fmla="*/ 188685 w 518991"/>
                <a:gd name="connsiteY72" fmla="*/ 319388 h 612000"/>
                <a:gd name="connsiteX73" fmla="*/ 179720 w 518991"/>
                <a:gd name="connsiteY73" fmla="*/ 328352 h 612000"/>
                <a:gd name="connsiteX74" fmla="*/ 188685 w 518991"/>
                <a:gd name="connsiteY74" fmla="*/ 337317 h 612000"/>
                <a:gd name="connsiteX75" fmla="*/ 334104 w 518991"/>
                <a:gd name="connsiteY75" fmla="*/ 337317 h 612000"/>
                <a:gd name="connsiteX76" fmla="*/ 334104 w 518991"/>
                <a:gd name="connsiteY76" fmla="*/ 460406 h 612000"/>
                <a:gd name="connsiteX77" fmla="*/ 306402 w 518991"/>
                <a:gd name="connsiteY77" fmla="*/ 460406 h 612000"/>
                <a:gd name="connsiteX78" fmla="*/ 260528 w 518991"/>
                <a:gd name="connsiteY78" fmla="*/ 506097 h 612000"/>
                <a:gd name="connsiteX79" fmla="*/ 269493 w 518991"/>
                <a:gd name="connsiteY79" fmla="*/ 515061 h 612000"/>
                <a:gd name="connsiteX80" fmla="*/ 278458 w 518991"/>
                <a:gd name="connsiteY80" fmla="*/ 506097 h 612000"/>
                <a:gd name="connsiteX81" fmla="*/ 306402 w 518991"/>
                <a:gd name="connsiteY81" fmla="*/ 478335 h 612000"/>
                <a:gd name="connsiteX82" fmla="*/ 334104 w 518991"/>
                <a:gd name="connsiteY82" fmla="*/ 478335 h 612000"/>
                <a:gd name="connsiteX83" fmla="*/ 334104 w 518991"/>
                <a:gd name="connsiteY83" fmla="*/ 540088 h 612000"/>
                <a:gd name="connsiteX84" fmla="*/ 333926 w 518991"/>
                <a:gd name="connsiteY84" fmla="*/ 544268 h 612000"/>
                <a:gd name="connsiteX85" fmla="*/ 316862 w 518991"/>
                <a:gd name="connsiteY85" fmla="*/ 544268 h 612000"/>
                <a:gd name="connsiteX86" fmla="*/ 307897 w 518991"/>
                <a:gd name="connsiteY86" fmla="*/ 553232 h 612000"/>
                <a:gd name="connsiteX87" fmla="*/ 316862 w 518991"/>
                <a:gd name="connsiteY87" fmla="*/ 562197 h 612000"/>
                <a:gd name="connsiteX88" fmla="*/ 329322 w 518991"/>
                <a:gd name="connsiteY88" fmla="*/ 562197 h 612000"/>
                <a:gd name="connsiteX89" fmla="*/ 279810 w 518991"/>
                <a:gd name="connsiteY89" fmla="*/ 594070 h 612000"/>
                <a:gd name="connsiteX90" fmla="*/ 232597 w 518991"/>
                <a:gd name="connsiteY90" fmla="*/ 566730 h 612000"/>
                <a:gd name="connsiteX91" fmla="*/ 261787 w 518991"/>
                <a:gd name="connsiteY91" fmla="*/ 549148 h 612000"/>
                <a:gd name="connsiteX92" fmla="*/ 262014 w 518991"/>
                <a:gd name="connsiteY92" fmla="*/ 536473 h 612000"/>
                <a:gd name="connsiteX93" fmla="*/ 249339 w 518991"/>
                <a:gd name="connsiteY93" fmla="*/ 536245 h 612000"/>
                <a:gd name="connsiteX94" fmla="*/ 218520 w 518991"/>
                <a:gd name="connsiteY94" fmla="*/ 551763 h 612000"/>
                <a:gd name="connsiteX95" fmla="*/ 208795 w 518991"/>
                <a:gd name="connsiteY95" fmla="*/ 552586 h 612000"/>
                <a:gd name="connsiteX96" fmla="*/ 150566 w 518991"/>
                <a:gd name="connsiteY96" fmla="*/ 494687 h 612000"/>
                <a:gd name="connsiteX97" fmla="*/ 150655 w 518991"/>
                <a:gd name="connsiteY97" fmla="*/ 492184 h 612000"/>
                <a:gd name="connsiteX98" fmla="*/ 170752 w 518991"/>
                <a:gd name="connsiteY98" fmla="*/ 480147 h 612000"/>
                <a:gd name="connsiteX99" fmla="*/ 171887 w 518991"/>
                <a:gd name="connsiteY99" fmla="*/ 467520 h 612000"/>
                <a:gd name="connsiteX100" fmla="*/ 159260 w 518991"/>
                <a:gd name="connsiteY100" fmla="*/ 466385 h 612000"/>
                <a:gd name="connsiteX101" fmla="*/ 116911 w 518991"/>
                <a:gd name="connsiteY101" fmla="*/ 479718 h 612000"/>
                <a:gd name="connsiteX102" fmla="*/ 107234 w 518991"/>
                <a:gd name="connsiteY102" fmla="*/ 487910 h 612000"/>
                <a:gd name="connsiteX103" fmla="*/ 115427 w 518991"/>
                <a:gd name="connsiteY103" fmla="*/ 497587 h 612000"/>
                <a:gd name="connsiteX104" fmla="*/ 132675 w 518991"/>
                <a:gd name="connsiteY104" fmla="*/ 497085 h 612000"/>
                <a:gd name="connsiteX105" fmla="*/ 208796 w 518991"/>
                <a:gd name="connsiteY105" fmla="*/ 570516 h 612000"/>
                <a:gd name="connsiteX106" fmla="*/ 214277 w 518991"/>
                <a:gd name="connsiteY106" fmla="*/ 570314 h 612000"/>
                <a:gd name="connsiteX107" fmla="*/ 279810 w 518991"/>
                <a:gd name="connsiteY107" fmla="*/ 612000 h 612000"/>
                <a:gd name="connsiteX108" fmla="*/ 352034 w 518991"/>
                <a:gd name="connsiteY108" fmla="*/ 540088 h 612000"/>
                <a:gd name="connsiteX109" fmla="*/ 352034 w 518991"/>
                <a:gd name="connsiteY109" fmla="*/ 520277 h 612000"/>
                <a:gd name="connsiteX110" fmla="*/ 399557 w 518991"/>
                <a:gd name="connsiteY110" fmla="*/ 520277 h 612000"/>
                <a:gd name="connsiteX111" fmla="*/ 403450 w 518991"/>
                <a:gd name="connsiteY111" fmla="*/ 521882 h 612000"/>
                <a:gd name="connsiteX112" fmla="*/ 424824 w 518991"/>
                <a:gd name="connsiteY112" fmla="*/ 543150 h 612000"/>
                <a:gd name="connsiteX113" fmla="*/ 420258 w 518991"/>
                <a:gd name="connsiteY113" fmla="*/ 559141 h 612000"/>
                <a:gd name="connsiteX114" fmla="*/ 450817 w 518991"/>
                <a:gd name="connsiteY114" fmla="*/ 589595 h 612000"/>
                <a:gd name="connsiteX115" fmla="*/ 481376 w 518991"/>
                <a:gd name="connsiteY115" fmla="*/ 559141 h 612000"/>
                <a:gd name="connsiteX116" fmla="*/ 450817 w 518991"/>
                <a:gd name="connsiteY116" fmla="*/ 528687 h 612000"/>
                <a:gd name="connsiteX117" fmla="*/ 438371 w 518991"/>
                <a:gd name="connsiteY117" fmla="*/ 531337 h 612000"/>
                <a:gd name="connsiteX118" fmla="*/ 416097 w 518991"/>
                <a:gd name="connsiteY118" fmla="*/ 509172 h 612000"/>
                <a:gd name="connsiteX119" fmla="*/ 399561 w 518991"/>
                <a:gd name="connsiteY119" fmla="*/ 502347 h 612000"/>
                <a:gd name="connsiteX120" fmla="*/ 352034 w 518991"/>
                <a:gd name="connsiteY120" fmla="*/ 502347 h 612000"/>
                <a:gd name="connsiteX121" fmla="*/ 352034 w 518991"/>
                <a:gd name="connsiteY121" fmla="*/ 454424 h 612000"/>
                <a:gd name="connsiteX122" fmla="*/ 429968 w 518991"/>
                <a:gd name="connsiteY122" fmla="*/ 454424 h 612000"/>
                <a:gd name="connsiteX123" fmla="*/ 459176 w 518991"/>
                <a:gd name="connsiteY123" fmla="*/ 475914 h 612000"/>
                <a:gd name="connsiteX124" fmla="*/ 489735 w 518991"/>
                <a:gd name="connsiteY124" fmla="*/ 445460 h 612000"/>
                <a:gd name="connsiteX125" fmla="*/ 459176 w 518991"/>
                <a:gd name="connsiteY125" fmla="*/ 415005 h 612000"/>
                <a:gd name="connsiteX126" fmla="*/ 429968 w 518991"/>
                <a:gd name="connsiteY126" fmla="*/ 436495 h 612000"/>
                <a:gd name="connsiteX127" fmla="*/ 352034 w 518991"/>
                <a:gd name="connsiteY127" fmla="*/ 436495 h 612000"/>
                <a:gd name="connsiteX128" fmla="*/ 352034 w 518991"/>
                <a:gd name="connsiteY128" fmla="*/ 376442 h 612000"/>
                <a:gd name="connsiteX129" fmla="*/ 445295 w 518991"/>
                <a:gd name="connsiteY129" fmla="*/ 376442 h 612000"/>
                <a:gd name="connsiteX130" fmla="*/ 474502 w 518991"/>
                <a:gd name="connsiteY130" fmla="*/ 397932 h 612000"/>
                <a:gd name="connsiteX131" fmla="*/ 505061 w 518991"/>
                <a:gd name="connsiteY131" fmla="*/ 367477 h 612000"/>
                <a:gd name="connsiteX132" fmla="*/ 474502 w 518991"/>
                <a:gd name="connsiteY132" fmla="*/ 337023 h 612000"/>
                <a:gd name="connsiteX133" fmla="*/ 445295 w 518991"/>
                <a:gd name="connsiteY133" fmla="*/ 358512 h 612000"/>
                <a:gd name="connsiteX134" fmla="*/ 352034 w 518991"/>
                <a:gd name="connsiteY134" fmla="*/ 358512 h 612000"/>
                <a:gd name="connsiteX135" fmla="*/ 352034 w 518991"/>
                <a:gd name="connsiteY135" fmla="*/ 293262 h 612000"/>
                <a:gd name="connsiteX136" fmla="*/ 374240 w 518991"/>
                <a:gd name="connsiteY136" fmla="*/ 293262 h 612000"/>
                <a:gd name="connsiteX137" fmla="*/ 403448 w 518991"/>
                <a:gd name="connsiteY137" fmla="*/ 314750 h 612000"/>
                <a:gd name="connsiteX138" fmla="*/ 434007 w 518991"/>
                <a:gd name="connsiteY138" fmla="*/ 284297 h 612000"/>
                <a:gd name="connsiteX139" fmla="*/ 403448 w 518991"/>
                <a:gd name="connsiteY139" fmla="*/ 253843 h 612000"/>
                <a:gd name="connsiteX140" fmla="*/ 374240 w 518991"/>
                <a:gd name="connsiteY140" fmla="*/ 275332 h 612000"/>
                <a:gd name="connsiteX141" fmla="*/ 352034 w 518991"/>
                <a:gd name="connsiteY141" fmla="*/ 275332 h 612000"/>
                <a:gd name="connsiteX142" fmla="*/ 352034 w 518991"/>
                <a:gd name="connsiteY142" fmla="*/ 223598 h 612000"/>
                <a:gd name="connsiteX143" fmla="*/ 449712 w 518991"/>
                <a:gd name="connsiteY143" fmla="*/ 223598 h 612000"/>
                <a:gd name="connsiteX144" fmla="*/ 453606 w 518991"/>
                <a:gd name="connsiteY144" fmla="*/ 225203 h 612000"/>
                <a:gd name="connsiteX145" fmla="*/ 472021 w 518991"/>
                <a:gd name="connsiteY145" fmla="*/ 243529 h 612000"/>
                <a:gd name="connsiteX146" fmla="*/ 478344 w 518991"/>
                <a:gd name="connsiteY146" fmla="*/ 246140 h 612000"/>
                <a:gd name="connsiteX147" fmla="*/ 484698 w 518991"/>
                <a:gd name="connsiteY147" fmla="*/ 243498 h 612000"/>
                <a:gd name="connsiteX148" fmla="*/ 484667 w 518991"/>
                <a:gd name="connsiteY148" fmla="*/ 230820 h 612000"/>
                <a:gd name="connsiteX149" fmla="*/ 466252 w 518991"/>
                <a:gd name="connsiteY149" fmla="*/ 212493 h 612000"/>
                <a:gd name="connsiteX150" fmla="*/ 449716 w 518991"/>
                <a:gd name="connsiteY150" fmla="*/ 205668 h 612000"/>
                <a:gd name="connsiteX151" fmla="*/ 352034 w 518991"/>
                <a:gd name="connsiteY151" fmla="*/ 205668 h 612000"/>
                <a:gd name="connsiteX152" fmla="*/ 352034 w 518991"/>
                <a:gd name="connsiteY152" fmla="*/ 168473 h 612000"/>
                <a:gd name="connsiteX153" fmla="*/ 426031 w 518991"/>
                <a:gd name="connsiteY153" fmla="*/ 168473 h 612000"/>
                <a:gd name="connsiteX154" fmla="*/ 488432 w 518991"/>
                <a:gd name="connsiteY154" fmla="*/ 86348 h 612000"/>
                <a:gd name="connsiteX155" fmla="*/ 501062 w 518991"/>
                <a:gd name="connsiteY155" fmla="*/ 98870 h 612000"/>
                <a:gd name="connsiteX156" fmla="*/ 488432 w 518991"/>
                <a:gd name="connsiteY156" fmla="*/ 111395 h 612000"/>
                <a:gd name="connsiteX157" fmla="*/ 475804 w 518991"/>
                <a:gd name="connsiteY157" fmla="*/ 98870 h 612000"/>
                <a:gd name="connsiteX158" fmla="*/ 488432 w 518991"/>
                <a:gd name="connsiteY158" fmla="*/ 86348 h 612000"/>
                <a:gd name="connsiteX159" fmla="*/ 402054 w 518991"/>
                <a:gd name="connsiteY159" fmla="*/ 69712 h 612000"/>
                <a:gd name="connsiteX160" fmla="*/ 414684 w 518991"/>
                <a:gd name="connsiteY160" fmla="*/ 82235 h 612000"/>
                <a:gd name="connsiteX161" fmla="*/ 402054 w 518991"/>
                <a:gd name="connsiteY161" fmla="*/ 94760 h 612000"/>
                <a:gd name="connsiteX162" fmla="*/ 389426 w 518991"/>
                <a:gd name="connsiteY162" fmla="*/ 82235 h 612000"/>
                <a:gd name="connsiteX163" fmla="*/ 402054 w 518991"/>
                <a:gd name="connsiteY163" fmla="*/ 69712 h 612000"/>
                <a:gd name="connsiteX164" fmla="*/ 450817 w 518991"/>
                <a:gd name="connsiteY164" fmla="*/ 546615 h 612000"/>
                <a:gd name="connsiteX165" fmla="*/ 463447 w 518991"/>
                <a:gd name="connsiteY165" fmla="*/ 559140 h 612000"/>
                <a:gd name="connsiteX166" fmla="*/ 450817 w 518991"/>
                <a:gd name="connsiteY166" fmla="*/ 571664 h 612000"/>
                <a:gd name="connsiteX167" fmla="*/ 438187 w 518991"/>
                <a:gd name="connsiteY167" fmla="*/ 559140 h 612000"/>
                <a:gd name="connsiteX168" fmla="*/ 450817 w 518991"/>
                <a:gd name="connsiteY168" fmla="*/ 546615 h 612000"/>
                <a:gd name="connsiteX169" fmla="*/ 459176 w 518991"/>
                <a:gd name="connsiteY169" fmla="*/ 432935 h 612000"/>
                <a:gd name="connsiteX170" fmla="*/ 471805 w 518991"/>
                <a:gd name="connsiteY170" fmla="*/ 445460 h 612000"/>
                <a:gd name="connsiteX171" fmla="*/ 459176 w 518991"/>
                <a:gd name="connsiteY171" fmla="*/ 457984 h 612000"/>
                <a:gd name="connsiteX172" fmla="*/ 446546 w 518991"/>
                <a:gd name="connsiteY172" fmla="*/ 445460 h 612000"/>
                <a:gd name="connsiteX173" fmla="*/ 459176 w 518991"/>
                <a:gd name="connsiteY173" fmla="*/ 432935 h 612000"/>
                <a:gd name="connsiteX174" fmla="*/ 474501 w 518991"/>
                <a:gd name="connsiteY174" fmla="*/ 354953 h 612000"/>
                <a:gd name="connsiteX175" fmla="*/ 487130 w 518991"/>
                <a:gd name="connsiteY175" fmla="*/ 367477 h 612000"/>
                <a:gd name="connsiteX176" fmla="*/ 474501 w 518991"/>
                <a:gd name="connsiteY176" fmla="*/ 380002 h 612000"/>
                <a:gd name="connsiteX177" fmla="*/ 461871 w 518991"/>
                <a:gd name="connsiteY177" fmla="*/ 367477 h 612000"/>
                <a:gd name="connsiteX178" fmla="*/ 474501 w 518991"/>
                <a:gd name="connsiteY178" fmla="*/ 354953 h 612000"/>
                <a:gd name="connsiteX179" fmla="*/ 403448 w 518991"/>
                <a:gd name="connsiteY179" fmla="*/ 271772 h 612000"/>
                <a:gd name="connsiteX180" fmla="*/ 416078 w 518991"/>
                <a:gd name="connsiteY180" fmla="*/ 284297 h 612000"/>
                <a:gd name="connsiteX181" fmla="*/ 403448 w 518991"/>
                <a:gd name="connsiteY181" fmla="*/ 296820 h 612000"/>
                <a:gd name="connsiteX182" fmla="*/ 390818 w 518991"/>
                <a:gd name="connsiteY182" fmla="*/ 284297 h 612000"/>
                <a:gd name="connsiteX183" fmla="*/ 403448 w 518991"/>
                <a:gd name="connsiteY183" fmla="*/ 271772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518991" h="612000">
                  <a:moveTo>
                    <a:pt x="426031" y="168473"/>
                  </a:moveTo>
                  <a:cubicBezTo>
                    <a:pt x="431729" y="168473"/>
                    <a:pt x="438528" y="165667"/>
                    <a:pt x="442567" y="161648"/>
                  </a:cubicBezTo>
                  <a:lnTo>
                    <a:pt x="477200" y="127185"/>
                  </a:lnTo>
                  <a:cubicBezTo>
                    <a:pt x="480681" y="128561"/>
                    <a:pt x="484467" y="129326"/>
                    <a:pt x="488432" y="129326"/>
                  </a:cubicBezTo>
                  <a:cubicBezTo>
                    <a:pt x="505284" y="129326"/>
                    <a:pt x="518992" y="115664"/>
                    <a:pt x="518992" y="98871"/>
                  </a:cubicBezTo>
                  <a:cubicBezTo>
                    <a:pt x="518992" y="82080"/>
                    <a:pt x="505283" y="68420"/>
                    <a:pt x="488432" y="68420"/>
                  </a:cubicBezTo>
                  <a:cubicBezTo>
                    <a:pt x="471582" y="68420"/>
                    <a:pt x="457874" y="82081"/>
                    <a:pt x="457874" y="98871"/>
                  </a:cubicBezTo>
                  <a:cubicBezTo>
                    <a:pt x="457874" y="105177"/>
                    <a:pt x="459807" y="111042"/>
                    <a:pt x="463115" y="115907"/>
                  </a:cubicBezTo>
                  <a:lnTo>
                    <a:pt x="429923" y="148936"/>
                  </a:lnTo>
                  <a:cubicBezTo>
                    <a:pt x="429221" y="149609"/>
                    <a:pt x="427000" y="150527"/>
                    <a:pt x="426031" y="150544"/>
                  </a:cubicBezTo>
                  <a:lnTo>
                    <a:pt x="352034" y="150544"/>
                  </a:lnTo>
                  <a:lnTo>
                    <a:pt x="352034" y="91200"/>
                  </a:lnTo>
                  <a:lnTo>
                    <a:pt x="372848" y="91200"/>
                  </a:lnTo>
                  <a:cubicBezTo>
                    <a:pt x="376698" y="103630"/>
                    <a:pt x="388333" y="112689"/>
                    <a:pt x="402054" y="112689"/>
                  </a:cubicBezTo>
                  <a:cubicBezTo>
                    <a:pt x="418906" y="112689"/>
                    <a:pt x="432613" y="99028"/>
                    <a:pt x="432613" y="82235"/>
                  </a:cubicBezTo>
                  <a:cubicBezTo>
                    <a:pt x="432613" y="65443"/>
                    <a:pt x="418904" y="51782"/>
                    <a:pt x="402054" y="51782"/>
                  </a:cubicBezTo>
                  <a:cubicBezTo>
                    <a:pt x="388333" y="51782"/>
                    <a:pt x="376698" y="60840"/>
                    <a:pt x="372848" y="73270"/>
                  </a:cubicBezTo>
                  <a:lnTo>
                    <a:pt x="352034" y="73270"/>
                  </a:lnTo>
                  <a:lnTo>
                    <a:pt x="352034" y="71912"/>
                  </a:lnTo>
                  <a:cubicBezTo>
                    <a:pt x="352034" y="32259"/>
                    <a:pt x="319635" y="0"/>
                    <a:pt x="279810" y="0"/>
                  </a:cubicBezTo>
                  <a:cubicBezTo>
                    <a:pt x="251340" y="0"/>
                    <a:pt x="225801" y="16593"/>
                    <a:pt x="214146" y="41965"/>
                  </a:cubicBezTo>
                  <a:cubicBezTo>
                    <a:pt x="212354" y="41838"/>
                    <a:pt x="210567" y="41774"/>
                    <a:pt x="208795" y="41774"/>
                  </a:cubicBezTo>
                  <a:cubicBezTo>
                    <a:pt x="167404" y="41774"/>
                    <a:pt x="133618" y="74819"/>
                    <a:pt x="132658" y="115807"/>
                  </a:cubicBezTo>
                  <a:cubicBezTo>
                    <a:pt x="129084" y="115297"/>
                    <a:pt x="125470" y="115040"/>
                    <a:pt x="121839" y="115040"/>
                  </a:cubicBezTo>
                  <a:cubicBezTo>
                    <a:pt x="79846" y="115040"/>
                    <a:pt x="45682" y="149057"/>
                    <a:pt x="45682" y="190867"/>
                  </a:cubicBezTo>
                  <a:cubicBezTo>
                    <a:pt x="45682" y="200045"/>
                    <a:pt x="47293" y="208925"/>
                    <a:pt x="50477" y="217372"/>
                  </a:cubicBezTo>
                  <a:cubicBezTo>
                    <a:pt x="19131" y="235971"/>
                    <a:pt x="0" y="269196"/>
                    <a:pt x="0" y="306000"/>
                  </a:cubicBezTo>
                  <a:cubicBezTo>
                    <a:pt x="0" y="325761"/>
                    <a:pt x="5629" y="344970"/>
                    <a:pt x="16277" y="361547"/>
                  </a:cubicBezTo>
                  <a:cubicBezTo>
                    <a:pt x="25048" y="375203"/>
                    <a:pt x="36865" y="386569"/>
                    <a:pt x="50764" y="394795"/>
                  </a:cubicBezTo>
                  <a:cubicBezTo>
                    <a:pt x="47424" y="403450"/>
                    <a:pt x="45682" y="412719"/>
                    <a:pt x="45682" y="422025"/>
                  </a:cubicBezTo>
                  <a:cubicBezTo>
                    <a:pt x="45682" y="440483"/>
                    <a:pt x="52422" y="458271"/>
                    <a:pt x="64658" y="472111"/>
                  </a:cubicBezTo>
                  <a:cubicBezTo>
                    <a:pt x="67937" y="475820"/>
                    <a:pt x="73603" y="476170"/>
                    <a:pt x="77313" y="472890"/>
                  </a:cubicBezTo>
                  <a:cubicBezTo>
                    <a:pt x="81023" y="469610"/>
                    <a:pt x="81371" y="463945"/>
                    <a:pt x="78091" y="460235"/>
                  </a:cubicBezTo>
                  <a:cubicBezTo>
                    <a:pt x="68753" y="449674"/>
                    <a:pt x="63612" y="436104"/>
                    <a:pt x="63612" y="422024"/>
                  </a:cubicBezTo>
                  <a:cubicBezTo>
                    <a:pt x="63612" y="412553"/>
                    <a:pt x="65851" y="403518"/>
                    <a:pt x="70259" y="395170"/>
                  </a:cubicBezTo>
                  <a:cubicBezTo>
                    <a:pt x="75521" y="385176"/>
                    <a:pt x="83696" y="376737"/>
                    <a:pt x="94036" y="371139"/>
                  </a:cubicBezTo>
                  <a:cubicBezTo>
                    <a:pt x="98391" y="368780"/>
                    <a:pt x="100008" y="363340"/>
                    <a:pt x="97650" y="358987"/>
                  </a:cubicBezTo>
                  <a:cubicBezTo>
                    <a:pt x="95293" y="354631"/>
                    <a:pt x="89850" y="353012"/>
                    <a:pt x="85498" y="355374"/>
                  </a:cubicBezTo>
                  <a:cubicBezTo>
                    <a:pt x="74790" y="361174"/>
                    <a:pt x="65862" y="369309"/>
                    <a:pt x="59186" y="378938"/>
                  </a:cubicBezTo>
                  <a:cubicBezTo>
                    <a:pt x="33551" y="363517"/>
                    <a:pt x="17930" y="336251"/>
                    <a:pt x="17930" y="306000"/>
                  </a:cubicBezTo>
                  <a:cubicBezTo>
                    <a:pt x="17930" y="273655"/>
                    <a:pt x="35845" y="244659"/>
                    <a:pt x="64769" y="229983"/>
                  </a:cubicBezTo>
                  <a:cubicBezTo>
                    <a:pt x="64769" y="229983"/>
                    <a:pt x="81506" y="220671"/>
                    <a:pt x="103724" y="220671"/>
                  </a:cubicBezTo>
                  <a:cubicBezTo>
                    <a:pt x="108677" y="220671"/>
                    <a:pt x="112689" y="216659"/>
                    <a:pt x="112689" y="211707"/>
                  </a:cubicBezTo>
                  <a:cubicBezTo>
                    <a:pt x="112689" y="206754"/>
                    <a:pt x="108677" y="202742"/>
                    <a:pt x="103724" y="202742"/>
                  </a:cubicBezTo>
                  <a:cubicBezTo>
                    <a:pt x="90700" y="202742"/>
                    <a:pt x="78233" y="205150"/>
                    <a:pt x="66739" y="209534"/>
                  </a:cubicBezTo>
                  <a:cubicBezTo>
                    <a:pt x="64678" y="203557"/>
                    <a:pt x="63615" y="197311"/>
                    <a:pt x="63615" y="190869"/>
                  </a:cubicBezTo>
                  <a:cubicBezTo>
                    <a:pt x="63615" y="158943"/>
                    <a:pt x="89735" y="132971"/>
                    <a:pt x="121842" y="132971"/>
                  </a:cubicBezTo>
                  <a:cubicBezTo>
                    <a:pt x="127877" y="132971"/>
                    <a:pt x="133848" y="133895"/>
                    <a:pt x="139587" y="135718"/>
                  </a:cubicBezTo>
                  <a:cubicBezTo>
                    <a:pt x="142529" y="136652"/>
                    <a:pt x="145743" y="136007"/>
                    <a:pt x="148097" y="134011"/>
                  </a:cubicBezTo>
                  <a:cubicBezTo>
                    <a:pt x="150452" y="132015"/>
                    <a:pt x="151613" y="128950"/>
                    <a:pt x="151172" y="125895"/>
                  </a:cubicBezTo>
                  <a:cubicBezTo>
                    <a:pt x="150772" y="123112"/>
                    <a:pt x="150569" y="120323"/>
                    <a:pt x="150569" y="117602"/>
                  </a:cubicBezTo>
                  <a:cubicBezTo>
                    <a:pt x="150569" y="85678"/>
                    <a:pt x="176690" y="59705"/>
                    <a:pt x="208797" y="59705"/>
                  </a:cubicBezTo>
                  <a:cubicBezTo>
                    <a:pt x="211950" y="59705"/>
                    <a:pt x="215173" y="59975"/>
                    <a:pt x="218380" y="60502"/>
                  </a:cubicBezTo>
                  <a:cubicBezTo>
                    <a:pt x="245942" y="65061"/>
                    <a:pt x="267024" y="88923"/>
                    <a:pt x="267024" y="117602"/>
                  </a:cubicBezTo>
                  <a:cubicBezTo>
                    <a:pt x="267024" y="122554"/>
                    <a:pt x="271037" y="126567"/>
                    <a:pt x="275989" y="126567"/>
                  </a:cubicBezTo>
                  <a:cubicBezTo>
                    <a:pt x="280941" y="126567"/>
                    <a:pt x="284954" y="122554"/>
                    <a:pt x="284954" y="117602"/>
                  </a:cubicBezTo>
                  <a:cubicBezTo>
                    <a:pt x="284954" y="84011"/>
                    <a:pt x="262895" y="55471"/>
                    <a:pt x="232445" y="45543"/>
                  </a:cubicBezTo>
                  <a:cubicBezTo>
                    <a:pt x="241911" y="28710"/>
                    <a:pt x="259900" y="17930"/>
                    <a:pt x="279810" y="17930"/>
                  </a:cubicBezTo>
                  <a:cubicBezTo>
                    <a:pt x="309747" y="17930"/>
                    <a:pt x="334104" y="42147"/>
                    <a:pt x="334104" y="71912"/>
                  </a:cubicBezTo>
                  <a:lnTo>
                    <a:pt x="334104" y="72908"/>
                  </a:lnTo>
                  <a:lnTo>
                    <a:pt x="316862" y="72908"/>
                  </a:lnTo>
                  <a:cubicBezTo>
                    <a:pt x="311910" y="72908"/>
                    <a:pt x="307897" y="76921"/>
                    <a:pt x="307897" y="81873"/>
                  </a:cubicBezTo>
                  <a:cubicBezTo>
                    <a:pt x="307897" y="86825"/>
                    <a:pt x="311910" y="90838"/>
                    <a:pt x="316862" y="90838"/>
                  </a:cubicBezTo>
                  <a:lnTo>
                    <a:pt x="334104" y="90838"/>
                  </a:lnTo>
                  <a:lnTo>
                    <a:pt x="334104" y="150542"/>
                  </a:lnTo>
                  <a:lnTo>
                    <a:pt x="261597" y="150542"/>
                  </a:lnTo>
                  <a:cubicBezTo>
                    <a:pt x="245191" y="150542"/>
                    <a:pt x="231844" y="137282"/>
                    <a:pt x="231844" y="120982"/>
                  </a:cubicBezTo>
                  <a:cubicBezTo>
                    <a:pt x="231844" y="116030"/>
                    <a:pt x="227831" y="112018"/>
                    <a:pt x="222879" y="112018"/>
                  </a:cubicBezTo>
                  <a:cubicBezTo>
                    <a:pt x="217927" y="112018"/>
                    <a:pt x="213914" y="116030"/>
                    <a:pt x="213914" y="120982"/>
                  </a:cubicBezTo>
                  <a:cubicBezTo>
                    <a:pt x="213914" y="147168"/>
                    <a:pt x="235304" y="168472"/>
                    <a:pt x="261597" y="168472"/>
                  </a:cubicBezTo>
                  <a:lnTo>
                    <a:pt x="334104" y="168472"/>
                  </a:lnTo>
                  <a:lnTo>
                    <a:pt x="334104" y="319388"/>
                  </a:lnTo>
                  <a:lnTo>
                    <a:pt x="188685" y="319388"/>
                  </a:lnTo>
                  <a:cubicBezTo>
                    <a:pt x="183733" y="319388"/>
                    <a:pt x="179720" y="323400"/>
                    <a:pt x="179720" y="328352"/>
                  </a:cubicBezTo>
                  <a:cubicBezTo>
                    <a:pt x="179720" y="333305"/>
                    <a:pt x="183733" y="337317"/>
                    <a:pt x="188685" y="337317"/>
                  </a:cubicBezTo>
                  <a:lnTo>
                    <a:pt x="334104" y="337317"/>
                  </a:lnTo>
                  <a:lnTo>
                    <a:pt x="334104" y="460406"/>
                  </a:lnTo>
                  <a:lnTo>
                    <a:pt x="306402" y="460406"/>
                  </a:lnTo>
                  <a:cubicBezTo>
                    <a:pt x="281106" y="460406"/>
                    <a:pt x="260528" y="480902"/>
                    <a:pt x="260528" y="506097"/>
                  </a:cubicBezTo>
                  <a:cubicBezTo>
                    <a:pt x="260528" y="511049"/>
                    <a:pt x="264541" y="515061"/>
                    <a:pt x="269493" y="515061"/>
                  </a:cubicBezTo>
                  <a:cubicBezTo>
                    <a:pt x="274445" y="515061"/>
                    <a:pt x="278458" y="511049"/>
                    <a:pt x="278458" y="506097"/>
                  </a:cubicBezTo>
                  <a:cubicBezTo>
                    <a:pt x="278458" y="490789"/>
                    <a:pt x="290993" y="478335"/>
                    <a:pt x="306402" y="478335"/>
                  </a:cubicBezTo>
                  <a:lnTo>
                    <a:pt x="334104" y="478335"/>
                  </a:lnTo>
                  <a:lnTo>
                    <a:pt x="334104" y="540088"/>
                  </a:lnTo>
                  <a:cubicBezTo>
                    <a:pt x="334104" y="541496"/>
                    <a:pt x="334033" y="542887"/>
                    <a:pt x="333926" y="544268"/>
                  </a:cubicBezTo>
                  <a:lnTo>
                    <a:pt x="316862" y="544268"/>
                  </a:lnTo>
                  <a:cubicBezTo>
                    <a:pt x="311910" y="544268"/>
                    <a:pt x="307897" y="548280"/>
                    <a:pt x="307897" y="553232"/>
                  </a:cubicBezTo>
                  <a:cubicBezTo>
                    <a:pt x="307897" y="558185"/>
                    <a:pt x="311910" y="562197"/>
                    <a:pt x="316862" y="562197"/>
                  </a:cubicBezTo>
                  <a:lnTo>
                    <a:pt x="329322" y="562197"/>
                  </a:lnTo>
                  <a:cubicBezTo>
                    <a:pt x="320810" y="580966"/>
                    <a:pt x="301826" y="594070"/>
                    <a:pt x="279810" y="594070"/>
                  </a:cubicBezTo>
                  <a:cubicBezTo>
                    <a:pt x="260034" y="594070"/>
                    <a:pt x="242111" y="583401"/>
                    <a:pt x="232597" y="566730"/>
                  </a:cubicBezTo>
                  <a:cubicBezTo>
                    <a:pt x="243425" y="563193"/>
                    <a:pt x="253391" y="557248"/>
                    <a:pt x="261787" y="549148"/>
                  </a:cubicBezTo>
                  <a:cubicBezTo>
                    <a:pt x="265350" y="545710"/>
                    <a:pt x="265451" y="540035"/>
                    <a:pt x="262014" y="536473"/>
                  </a:cubicBezTo>
                  <a:cubicBezTo>
                    <a:pt x="258576" y="532907"/>
                    <a:pt x="252901" y="532807"/>
                    <a:pt x="249339" y="536245"/>
                  </a:cubicBezTo>
                  <a:cubicBezTo>
                    <a:pt x="240778" y="544504"/>
                    <a:pt x="230076" y="549837"/>
                    <a:pt x="218520" y="551763"/>
                  </a:cubicBezTo>
                  <a:cubicBezTo>
                    <a:pt x="215261" y="552309"/>
                    <a:pt x="211990" y="552586"/>
                    <a:pt x="208795" y="552586"/>
                  </a:cubicBezTo>
                  <a:cubicBezTo>
                    <a:pt x="176688" y="552586"/>
                    <a:pt x="150566" y="526613"/>
                    <a:pt x="150566" y="494687"/>
                  </a:cubicBezTo>
                  <a:cubicBezTo>
                    <a:pt x="150566" y="493871"/>
                    <a:pt x="150615" y="493023"/>
                    <a:pt x="150655" y="492184"/>
                  </a:cubicBezTo>
                  <a:cubicBezTo>
                    <a:pt x="157891" y="489239"/>
                    <a:pt x="164689" y="485208"/>
                    <a:pt x="170752" y="480147"/>
                  </a:cubicBezTo>
                  <a:cubicBezTo>
                    <a:pt x="174553" y="476975"/>
                    <a:pt x="175061" y="471321"/>
                    <a:pt x="171887" y="467520"/>
                  </a:cubicBezTo>
                  <a:cubicBezTo>
                    <a:pt x="168714" y="463719"/>
                    <a:pt x="163153" y="463326"/>
                    <a:pt x="159260" y="466385"/>
                  </a:cubicBezTo>
                  <a:cubicBezTo>
                    <a:pt x="141270" y="480516"/>
                    <a:pt x="123871" y="480296"/>
                    <a:pt x="116911" y="479718"/>
                  </a:cubicBezTo>
                  <a:cubicBezTo>
                    <a:pt x="111963" y="479299"/>
                    <a:pt x="107645" y="482977"/>
                    <a:pt x="107234" y="487910"/>
                  </a:cubicBezTo>
                  <a:cubicBezTo>
                    <a:pt x="106824" y="492844"/>
                    <a:pt x="110492" y="497176"/>
                    <a:pt x="115427" y="497587"/>
                  </a:cubicBezTo>
                  <a:cubicBezTo>
                    <a:pt x="121158" y="498060"/>
                    <a:pt x="126997" y="497894"/>
                    <a:pt x="132675" y="497085"/>
                  </a:cubicBezTo>
                  <a:cubicBezTo>
                    <a:pt x="133949" y="537793"/>
                    <a:pt x="167607" y="570516"/>
                    <a:pt x="208796" y="570516"/>
                  </a:cubicBezTo>
                  <a:cubicBezTo>
                    <a:pt x="210610" y="570516"/>
                    <a:pt x="212441" y="570447"/>
                    <a:pt x="214277" y="570314"/>
                  </a:cubicBezTo>
                  <a:cubicBezTo>
                    <a:pt x="225993" y="595518"/>
                    <a:pt x="251481" y="612000"/>
                    <a:pt x="279810" y="612000"/>
                  </a:cubicBezTo>
                  <a:cubicBezTo>
                    <a:pt x="319634" y="612000"/>
                    <a:pt x="352034" y="579741"/>
                    <a:pt x="352034" y="540088"/>
                  </a:cubicBezTo>
                  <a:lnTo>
                    <a:pt x="352034" y="520277"/>
                  </a:lnTo>
                  <a:lnTo>
                    <a:pt x="399557" y="520277"/>
                  </a:lnTo>
                  <a:cubicBezTo>
                    <a:pt x="400530" y="520293"/>
                    <a:pt x="402751" y="521210"/>
                    <a:pt x="403450" y="521882"/>
                  </a:cubicBezTo>
                  <a:lnTo>
                    <a:pt x="424824" y="543150"/>
                  </a:lnTo>
                  <a:cubicBezTo>
                    <a:pt x="421932" y="547801"/>
                    <a:pt x="420258" y="553279"/>
                    <a:pt x="420258" y="559141"/>
                  </a:cubicBezTo>
                  <a:cubicBezTo>
                    <a:pt x="420258" y="575934"/>
                    <a:pt x="433967" y="589595"/>
                    <a:pt x="450817" y="589595"/>
                  </a:cubicBezTo>
                  <a:cubicBezTo>
                    <a:pt x="467668" y="589595"/>
                    <a:pt x="481376" y="575934"/>
                    <a:pt x="481376" y="559141"/>
                  </a:cubicBezTo>
                  <a:cubicBezTo>
                    <a:pt x="481376" y="542348"/>
                    <a:pt x="467667" y="528687"/>
                    <a:pt x="450817" y="528687"/>
                  </a:cubicBezTo>
                  <a:cubicBezTo>
                    <a:pt x="446386" y="528687"/>
                    <a:pt x="442177" y="529639"/>
                    <a:pt x="438371" y="531337"/>
                  </a:cubicBezTo>
                  <a:lnTo>
                    <a:pt x="416097" y="509172"/>
                  </a:lnTo>
                  <a:cubicBezTo>
                    <a:pt x="412058" y="505153"/>
                    <a:pt x="405259" y="502347"/>
                    <a:pt x="399561" y="502347"/>
                  </a:cubicBezTo>
                  <a:lnTo>
                    <a:pt x="352034" y="502347"/>
                  </a:lnTo>
                  <a:lnTo>
                    <a:pt x="352034" y="454424"/>
                  </a:lnTo>
                  <a:lnTo>
                    <a:pt x="429968" y="454424"/>
                  </a:lnTo>
                  <a:cubicBezTo>
                    <a:pt x="433818" y="466854"/>
                    <a:pt x="445454" y="475914"/>
                    <a:pt x="459176" y="475914"/>
                  </a:cubicBezTo>
                  <a:cubicBezTo>
                    <a:pt x="476027" y="475914"/>
                    <a:pt x="489735" y="462252"/>
                    <a:pt x="489735" y="445460"/>
                  </a:cubicBezTo>
                  <a:cubicBezTo>
                    <a:pt x="489735" y="428667"/>
                    <a:pt x="476026" y="415005"/>
                    <a:pt x="459176" y="415005"/>
                  </a:cubicBezTo>
                  <a:cubicBezTo>
                    <a:pt x="445455" y="415005"/>
                    <a:pt x="433818" y="424063"/>
                    <a:pt x="429968" y="436495"/>
                  </a:cubicBezTo>
                  <a:lnTo>
                    <a:pt x="352034" y="436495"/>
                  </a:lnTo>
                  <a:lnTo>
                    <a:pt x="352034" y="376442"/>
                  </a:lnTo>
                  <a:lnTo>
                    <a:pt x="445295" y="376442"/>
                  </a:lnTo>
                  <a:cubicBezTo>
                    <a:pt x="449145" y="388872"/>
                    <a:pt x="460780" y="397932"/>
                    <a:pt x="474502" y="397932"/>
                  </a:cubicBezTo>
                  <a:cubicBezTo>
                    <a:pt x="491354" y="397932"/>
                    <a:pt x="505061" y="384270"/>
                    <a:pt x="505061" y="367477"/>
                  </a:cubicBezTo>
                  <a:cubicBezTo>
                    <a:pt x="505061" y="350684"/>
                    <a:pt x="491352" y="337023"/>
                    <a:pt x="474502" y="337023"/>
                  </a:cubicBezTo>
                  <a:cubicBezTo>
                    <a:pt x="460780" y="337023"/>
                    <a:pt x="449145" y="346081"/>
                    <a:pt x="445295" y="358512"/>
                  </a:cubicBezTo>
                  <a:lnTo>
                    <a:pt x="352034" y="358512"/>
                  </a:lnTo>
                  <a:lnTo>
                    <a:pt x="352034" y="293262"/>
                  </a:lnTo>
                  <a:lnTo>
                    <a:pt x="374240" y="293262"/>
                  </a:lnTo>
                  <a:cubicBezTo>
                    <a:pt x="378092" y="305690"/>
                    <a:pt x="389727" y="314750"/>
                    <a:pt x="403448" y="314750"/>
                  </a:cubicBezTo>
                  <a:cubicBezTo>
                    <a:pt x="420299" y="314750"/>
                    <a:pt x="434007" y="301088"/>
                    <a:pt x="434007" y="284297"/>
                  </a:cubicBezTo>
                  <a:cubicBezTo>
                    <a:pt x="434007" y="267504"/>
                    <a:pt x="420298" y="253843"/>
                    <a:pt x="403448" y="253843"/>
                  </a:cubicBezTo>
                  <a:cubicBezTo>
                    <a:pt x="389727" y="253843"/>
                    <a:pt x="378090" y="262901"/>
                    <a:pt x="374240" y="275332"/>
                  </a:cubicBezTo>
                  <a:lnTo>
                    <a:pt x="352034" y="275332"/>
                  </a:lnTo>
                  <a:lnTo>
                    <a:pt x="352034" y="223598"/>
                  </a:lnTo>
                  <a:lnTo>
                    <a:pt x="449712" y="223598"/>
                  </a:lnTo>
                  <a:cubicBezTo>
                    <a:pt x="450684" y="223615"/>
                    <a:pt x="452906" y="224531"/>
                    <a:pt x="453606" y="225203"/>
                  </a:cubicBezTo>
                  <a:lnTo>
                    <a:pt x="472021" y="243529"/>
                  </a:lnTo>
                  <a:cubicBezTo>
                    <a:pt x="473769" y="245270"/>
                    <a:pt x="476056" y="246140"/>
                    <a:pt x="478344" y="246140"/>
                  </a:cubicBezTo>
                  <a:cubicBezTo>
                    <a:pt x="480645" y="246140"/>
                    <a:pt x="482947" y="245259"/>
                    <a:pt x="484698" y="243498"/>
                  </a:cubicBezTo>
                  <a:cubicBezTo>
                    <a:pt x="488191" y="239989"/>
                    <a:pt x="488176" y="234312"/>
                    <a:pt x="484667" y="230820"/>
                  </a:cubicBezTo>
                  <a:lnTo>
                    <a:pt x="466252" y="212493"/>
                  </a:lnTo>
                  <a:cubicBezTo>
                    <a:pt x="462213" y="208474"/>
                    <a:pt x="455414" y="205668"/>
                    <a:pt x="449716" y="205668"/>
                  </a:cubicBezTo>
                  <a:lnTo>
                    <a:pt x="352034" y="205668"/>
                  </a:lnTo>
                  <a:lnTo>
                    <a:pt x="352034" y="168473"/>
                  </a:lnTo>
                  <a:lnTo>
                    <a:pt x="426031" y="168473"/>
                  </a:lnTo>
                  <a:close/>
                  <a:moveTo>
                    <a:pt x="488432" y="86348"/>
                  </a:moveTo>
                  <a:cubicBezTo>
                    <a:pt x="495396" y="86348"/>
                    <a:pt x="501062" y="91966"/>
                    <a:pt x="501062" y="98870"/>
                  </a:cubicBezTo>
                  <a:cubicBezTo>
                    <a:pt x="501062" y="105776"/>
                    <a:pt x="495396" y="111395"/>
                    <a:pt x="488432" y="111395"/>
                  </a:cubicBezTo>
                  <a:cubicBezTo>
                    <a:pt x="481468" y="111395"/>
                    <a:pt x="475804" y="105777"/>
                    <a:pt x="475804" y="98870"/>
                  </a:cubicBezTo>
                  <a:cubicBezTo>
                    <a:pt x="475804" y="91966"/>
                    <a:pt x="481468" y="86348"/>
                    <a:pt x="488432" y="86348"/>
                  </a:cubicBezTo>
                  <a:close/>
                  <a:moveTo>
                    <a:pt x="402054" y="69712"/>
                  </a:moveTo>
                  <a:cubicBezTo>
                    <a:pt x="409018" y="69712"/>
                    <a:pt x="414684" y="75330"/>
                    <a:pt x="414684" y="82235"/>
                  </a:cubicBezTo>
                  <a:cubicBezTo>
                    <a:pt x="414684" y="89140"/>
                    <a:pt x="409018" y="94760"/>
                    <a:pt x="402054" y="94760"/>
                  </a:cubicBezTo>
                  <a:cubicBezTo>
                    <a:pt x="395090" y="94760"/>
                    <a:pt x="389426" y="89142"/>
                    <a:pt x="389426" y="82235"/>
                  </a:cubicBezTo>
                  <a:cubicBezTo>
                    <a:pt x="389424" y="75330"/>
                    <a:pt x="395090" y="69712"/>
                    <a:pt x="402054" y="69712"/>
                  </a:cubicBezTo>
                  <a:close/>
                  <a:moveTo>
                    <a:pt x="450817" y="546615"/>
                  </a:moveTo>
                  <a:cubicBezTo>
                    <a:pt x="457781" y="546615"/>
                    <a:pt x="463447" y="552234"/>
                    <a:pt x="463447" y="559140"/>
                  </a:cubicBezTo>
                  <a:cubicBezTo>
                    <a:pt x="463447" y="566045"/>
                    <a:pt x="457781" y="571664"/>
                    <a:pt x="450817" y="571664"/>
                  </a:cubicBezTo>
                  <a:cubicBezTo>
                    <a:pt x="443853" y="571664"/>
                    <a:pt x="438187" y="566046"/>
                    <a:pt x="438187" y="559140"/>
                  </a:cubicBezTo>
                  <a:cubicBezTo>
                    <a:pt x="438187" y="552234"/>
                    <a:pt x="443853" y="546615"/>
                    <a:pt x="450817" y="546615"/>
                  </a:cubicBezTo>
                  <a:close/>
                  <a:moveTo>
                    <a:pt x="459176" y="432935"/>
                  </a:moveTo>
                  <a:cubicBezTo>
                    <a:pt x="466140" y="432935"/>
                    <a:pt x="471805" y="438553"/>
                    <a:pt x="471805" y="445460"/>
                  </a:cubicBezTo>
                  <a:cubicBezTo>
                    <a:pt x="471805" y="452365"/>
                    <a:pt x="466140" y="457984"/>
                    <a:pt x="459176" y="457984"/>
                  </a:cubicBezTo>
                  <a:cubicBezTo>
                    <a:pt x="452212" y="457984"/>
                    <a:pt x="446546" y="452366"/>
                    <a:pt x="446546" y="445460"/>
                  </a:cubicBezTo>
                  <a:cubicBezTo>
                    <a:pt x="446546" y="438554"/>
                    <a:pt x="452212" y="432935"/>
                    <a:pt x="459176" y="432935"/>
                  </a:cubicBezTo>
                  <a:close/>
                  <a:moveTo>
                    <a:pt x="474501" y="354953"/>
                  </a:moveTo>
                  <a:cubicBezTo>
                    <a:pt x="481465" y="354953"/>
                    <a:pt x="487130" y="360571"/>
                    <a:pt x="487130" y="367477"/>
                  </a:cubicBezTo>
                  <a:cubicBezTo>
                    <a:pt x="487130" y="374383"/>
                    <a:pt x="481465" y="380002"/>
                    <a:pt x="474501" y="380002"/>
                  </a:cubicBezTo>
                  <a:cubicBezTo>
                    <a:pt x="467537" y="380002"/>
                    <a:pt x="461871" y="374384"/>
                    <a:pt x="461871" y="367477"/>
                  </a:cubicBezTo>
                  <a:cubicBezTo>
                    <a:pt x="461871" y="360571"/>
                    <a:pt x="467537" y="354953"/>
                    <a:pt x="474501" y="354953"/>
                  </a:cubicBezTo>
                  <a:close/>
                  <a:moveTo>
                    <a:pt x="403448" y="271772"/>
                  </a:moveTo>
                  <a:cubicBezTo>
                    <a:pt x="410412" y="271772"/>
                    <a:pt x="416078" y="277390"/>
                    <a:pt x="416078" y="284297"/>
                  </a:cubicBezTo>
                  <a:cubicBezTo>
                    <a:pt x="416078" y="291201"/>
                    <a:pt x="410412" y="296820"/>
                    <a:pt x="403448" y="296820"/>
                  </a:cubicBezTo>
                  <a:cubicBezTo>
                    <a:pt x="396484" y="296820"/>
                    <a:pt x="390818" y="291202"/>
                    <a:pt x="390818" y="284297"/>
                  </a:cubicBezTo>
                  <a:cubicBezTo>
                    <a:pt x="390818" y="277390"/>
                    <a:pt x="396484" y="271772"/>
                    <a:pt x="403448" y="271772"/>
                  </a:cubicBezTo>
                  <a:close/>
                </a:path>
              </a:pathLst>
            </a:custGeom>
            <a:solidFill>
              <a:srgbClr val="000000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07858" y="5819437"/>
            <a:ext cx="10822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67692"/>
                </a:solidFill>
                <a:latin typeface="helvetica" panose="020B0604020202020204" pitchFamily="34" charset="0"/>
              </a:rPr>
              <a:t>А</a:t>
            </a:r>
            <a:r>
              <a:rPr lang="ru-RU" sz="1600" i="1" dirty="0" smtClean="0">
                <a:solidFill>
                  <a:srgbClr val="067692"/>
                </a:solidFill>
                <a:latin typeface="helvetica" panose="020B0604020202020204" pitchFamily="34" charset="0"/>
              </a:rPr>
              <a:t>кцент </a:t>
            </a:r>
            <a:r>
              <a:rPr lang="ru-RU" sz="1600" i="1" dirty="0">
                <a:solidFill>
                  <a:srgbClr val="067692"/>
                </a:solidFill>
                <a:latin typeface="helvetica" panose="020B0604020202020204" pitchFamily="34" charset="0"/>
              </a:rPr>
              <a:t>сместился на улучшение качества обслуживания клиентов. BPM на основе ИИ помогает получить точное представление о поведении клиентов, и на основе этих данных можно определить будущие тенденции потребления. </a:t>
            </a:r>
            <a:endParaRPr lang="ru-RU" sz="1600" i="1" dirty="0">
              <a:solidFill>
                <a:srgbClr val="0676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41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03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96" y="1144926"/>
            <a:ext cx="10464270" cy="3580627"/>
          </a:xfrm>
          <a:prstGeom prst="rect">
            <a:avLst/>
          </a:prstGeom>
        </p:spPr>
      </p:pic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906A3692-126B-44DA-A73E-E412A8FA8AC4}"/>
              </a:ext>
            </a:extLst>
          </p:cNvPr>
          <p:cNvSpPr txBox="1">
            <a:spLocks/>
          </p:cNvSpPr>
          <p:nvPr/>
        </p:nvSpPr>
        <p:spPr>
          <a:xfrm>
            <a:off x="2411700" y="260812"/>
            <a:ext cx="5576749" cy="65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67692"/>
                </a:solidFill>
              </a:rPr>
              <a:t>Подбор бумаг и стратегий</a:t>
            </a:r>
            <a:endParaRPr lang="ru-RU" sz="3200" b="1" dirty="0">
              <a:solidFill>
                <a:srgbClr val="06769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566" y="5112909"/>
            <a:ext cx="108982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600" b="1" dirty="0">
                <a:solidFill>
                  <a:srgbClr val="067692"/>
                </a:solidFill>
                <a:latin typeface="+mj-lt"/>
                <a:ea typeface="Calibri" panose="020F0502020204030204" pitchFamily="34" charset="0"/>
              </a:rPr>
              <a:t>«ИИ </a:t>
            </a:r>
            <a:r>
              <a:rPr lang="ru-RU" sz="1600" b="1" dirty="0" err="1">
                <a:solidFill>
                  <a:srgbClr val="067692"/>
                </a:solidFill>
                <a:latin typeface="+mj-lt"/>
                <a:ea typeface="Calibri" panose="020F0502020204030204" pitchFamily="34" charset="0"/>
              </a:rPr>
              <a:t>Скринер</a:t>
            </a:r>
            <a:r>
              <a:rPr lang="ru-RU" sz="1600" b="1" dirty="0">
                <a:solidFill>
                  <a:srgbClr val="067692"/>
                </a:solidFill>
                <a:latin typeface="+mj-lt"/>
                <a:ea typeface="Calibri" panose="020F0502020204030204" pitchFamily="34" charset="0"/>
              </a:rPr>
              <a:t>» —  прототип инструмента для инвесторов на основе искусственного интеллекта. </a:t>
            </a:r>
          </a:p>
          <a:p>
            <a:pPr algn="r">
              <a:spcAft>
                <a:spcPts val="0"/>
              </a:spcAft>
            </a:pPr>
            <a:r>
              <a:rPr lang="ru-RU" sz="1600" b="1" dirty="0">
                <a:solidFill>
                  <a:srgbClr val="067692"/>
                </a:solidFill>
                <a:latin typeface="+mj-lt"/>
                <a:ea typeface="Calibri" panose="020F0502020204030204" pitchFamily="34" charset="0"/>
              </a:rPr>
              <a:t> </a:t>
            </a:r>
          </a:p>
          <a:p>
            <a:pPr algn="r">
              <a:spcAft>
                <a:spcPts val="0"/>
              </a:spcAft>
            </a:pPr>
            <a:r>
              <a:rPr lang="ru-RU" sz="1600" b="1" dirty="0" smtClean="0">
                <a:solidFill>
                  <a:srgbClr val="067692"/>
                </a:solidFill>
                <a:latin typeface="+mj-lt"/>
                <a:ea typeface="Calibri" panose="020F0502020204030204" pitchFamily="34" charset="0"/>
              </a:rPr>
              <a:t>Инструмент </a:t>
            </a:r>
            <a:r>
              <a:rPr lang="ru-RU" sz="1600" b="1" dirty="0">
                <a:solidFill>
                  <a:srgbClr val="067692"/>
                </a:solidFill>
                <a:latin typeface="+mj-lt"/>
                <a:ea typeface="Calibri" panose="020F0502020204030204" pitchFamily="34" charset="0"/>
              </a:rPr>
              <a:t>создан с использованием методов машинного обучения. «ИИ </a:t>
            </a:r>
            <a:r>
              <a:rPr lang="ru-RU" sz="1600" b="1" dirty="0" err="1">
                <a:solidFill>
                  <a:srgbClr val="067692"/>
                </a:solidFill>
                <a:latin typeface="+mj-lt"/>
                <a:ea typeface="Calibri" panose="020F0502020204030204" pitchFamily="34" charset="0"/>
              </a:rPr>
              <a:t>Скринер</a:t>
            </a:r>
            <a:r>
              <a:rPr lang="ru-RU" sz="1600" b="1" dirty="0">
                <a:solidFill>
                  <a:srgbClr val="067692"/>
                </a:solidFill>
                <a:latin typeface="+mj-lt"/>
                <a:ea typeface="Calibri" panose="020F0502020204030204" pitchFamily="34" charset="0"/>
              </a:rPr>
              <a:t>» анализирует множество данных, которые могут влиять на цены активов: фундаментальные показатели, индикаторы технического анализа, включая анализ трендов и паттернов поведения, консенсус-прогнозы аналитиков и другие источники. На их основе ИИ выявляет закономерности и составляет рейтинг активов с учетом веса, которые дают те или иные показатели. </a:t>
            </a:r>
          </a:p>
        </p:txBody>
      </p:sp>
    </p:spTree>
    <p:extLst>
      <p:ext uri="{BB962C8B-B14F-4D97-AF65-F5344CB8AC3E}">
        <p14:creationId xmlns:p14="http://schemas.microsoft.com/office/powerpoint/2010/main" val="2713198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7637"/>
            <a:ext cx="12192002" cy="6873274"/>
            <a:chOff x="0" y="-7637"/>
            <a:chExt cx="12192002" cy="6873274"/>
          </a:xfrm>
        </p:grpSpPr>
        <p:pic>
          <p:nvPicPr>
            <p:cNvPr id="11" name="Picture 2" descr="Dream previe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663183" y="-2663182"/>
              <a:ext cx="6865636" cy="12192001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2" y="-7637"/>
              <a:ext cx="12192000" cy="6865637"/>
            </a:xfrm>
            <a:prstGeom prst="rect">
              <a:avLst/>
            </a:prstGeom>
            <a:solidFill>
              <a:schemeClr val="tx1">
                <a:alpha val="6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2" name="Picture 2" descr="http://qrcoder.ru/code/?https%3A%2F%2Ft.me%2Fu_Yaroslava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435" y="879954"/>
            <a:ext cx="2471930" cy="247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qrcoder.ru/code/?https%3A%2F%2Fwww.finam.ru%2Flandings%2Ffreetrade-new%3FAgencyBackOfficeID%3D1%26agent%3D5768e72f-f936-47a4-8c8f-f0a4529cbbe4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435" y="3570653"/>
            <a:ext cx="2471930" cy="247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09" y="908949"/>
            <a:ext cx="92106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4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Dream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3181" y="-2663345"/>
            <a:ext cx="6865636" cy="12192001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0" y="0"/>
            <a:ext cx="12192000" cy="6865637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884" y="2141255"/>
            <a:ext cx="7895601" cy="44336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97"/>
          <a:stretch/>
        </p:blipFill>
        <p:spPr>
          <a:xfrm>
            <a:off x="3369630" y="120716"/>
            <a:ext cx="3573580" cy="2020376"/>
          </a:xfrm>
          <a:prstGeom prst="rect">
            <a:avLst/>
          </a:prstGeom>
        </p:spPr>
      </p:pic>
      <p:pic>
        <p:nvPicPr>
          <p:cNvPr id="6" name="Picture 2" descr="http://qrcoder.ru/code/?https%3A%2F%2Ft.me%2Fu_Yaroslava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3" y="1457741"/>
            <a:ext cx="2471930" cy="247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qrcoder.ru/code/?https%3A%2F%2Fwww.finam.ru%2Flandings%2Ffreetrade-new%3FAgencyBackOfficeID%3D1%26agent%3D5768e72f-f936-47a4-8c8f-f0a4529cbbe4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3" y="4148440"/>
            <a:ext cx="2471930" cy="247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7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37513" y="1202582"/>
            <a:ext cx="641686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FuturaPT"/>
                <a:ea typeface="+mn-ea"/>
                <a:cs typeface="+mn-cs"/>
              </a:rPr>
              <a:t>Основное функциональное предназначение алгоритмов машинного обучения состоит в том, чтобы четко идентифицировать рабочие шаблоны и корреляции между огромными объемами информации, событий, операций и последовательностей. 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FuturaP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FuturaPT"/>
                <a:ea typeface="+mn-ea"/>
                <a:cs typeface="+mn-cs"/>
              </a:rPr>
              <a:t>Сегодня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FuturaPT"/>
                <a:ea typeface="+mn-ea"/>
                <a:cs typeface="+mn-cs"/>
              </a:rPr>
              <a:t>машинное обучение успешно используется в автоматизации процессов, вопросах безопасности, оптимизации поддержки клиентов, кредитных предложениях, оптимизации портфеля, личных финансах и многих других секторах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7692"/>
                </a:solidFill>
                <a:effectLst/>
                <a:uLnTx/>
                <a:uFillTx/>
                <a:latin typeface="FuturaPT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FuturaP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67692"/>
              </a:solidFill>
              <a:latin typeface="FuturaPT"/>
            </a:endParaRPr>
          </a:p>
          <a:p>
            <a:pPr lvl="0" algn="r">
              <a:defRPr/>
            </a:pPr>
            <a:r>
              <a:rPr lang="ru-RU" sz="1600" i="1" dirty="0">
                <a:solidFill>
                  <a:srgbClr val="067692"/>
                </a:solidFill>
              </a:rPr>
              <a:t>Единственное уникальное качество ИИ заключается в том, что его можно использовать для изучения, наблюдения и анализа </a:t>
            </a:r>
            <a:r>
              <a:rPr lang="ru-RU" sz="1600" i="1" dirty="0" smtClean="0">
                <a:solidFill>
                  <a:srgbClr val="067692"/>
                </a:solidFill>
              </a:rPr>
              <a:t>данных</a:t>
            </a:r>
            <a:r>
              <a:rPr lang="ru-RU" sz="1600" i="1" dirty="0">
                <a:solidFill>
                  <a:srgbClr val="067692"/>
                </a:solidFill>
              </a:rPr>
              <a:t>, собранных из различных каналов. </a:t>
            </a:r>
            <a:endParaRPr lang="ru-RU" sz="1600" i="1" dirty="0" smtClean="0">
              <a:solidFill>
                <a:srgbClr val="067692"/>
              </a:solidFill>
            </a:endParaRPr>
          </a:p>
          <a:p>
            <a:pPr lvl="0" algn="r">
              <a:defRPr/>
            </a:pPr>
            <a:r>
              <a:rPr lang="ru-RU" sz="1600" i="1" dirty="0" smtClean="0">
                <a:solidFill>
                  <a:srgbClr val="067692"/>
                </a:solidFill>
              </a:rPr>
              <a:t>ИИ </a:t>
            </a:r>
            <a:r>
              <a:rPr lang="ru-RU" sz="1600" i="1" dirty="0">
                <a:solidFill>
                  <a:srgbClr val="067692"/>
                </a:solidFill>
              </a:rPr>
              <a:t>способен идентифицировать закономерности, которые человеческий глаз не может интерпретировать. Например, анализ шаблонов данных для любых мошеннических действий, связанных с онлайн-транзакциями, или сегментация потенциальных клиентов на основе их покупательского </a:t>
            </a:r>
            <a:r>
              <a:rPr lang="ru-RU" sz="1600" i="1" dirty="0" smtClean="0">
                <a:solidFill>
                  <a:srgbClr val="067692"/>
                </a:solidFill>
              </a:rPr>
              <a:t>поведения.</a:t>
            </a:r>
            <a:r>
              <a:rPr lang="ru-RU" sz="1600" i="1" dirty="0">
                <a:solidFill>
                  <a:srgbClr val="067692"/>
                </a:solidFill>
              </a:rPr>
              <a:t> 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67692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906A3692-126B-44DA-A73E-E412A8FA8AC4}"/>
              </a:ext>
            </a:extLst>
          </p:cNvPr>
          <p:cNvSpPr txBox="1">
            <a:spLocks/>
          </p:cNvSpPr>
          <p:nvPr/>
        </p:nvSpPr>
        <p:spPr>
          <a:xfrm>
            <a:off x="2267516" y="309505"/>
            <a:ext cx="9186863" cy="657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67692"/>
                </a:solidFill>
                <a:latin typeface="Ubuntu Medium" panose="020B0604030602030204" pitchFamily="34" charset="0"/>
                <a:ea typeface="Open Sans SemiBold" pitchFamily="2" charset="0"/>
                <a:cs typeface="Open Sans SemiBold" pitchFamily="2" charset="0"/>
              </a:rPr>
              <a:t>Искусственный интеллект сегодня</a:t>
            </a:r>
            <a:endParaRPr lang="ru-RU" sz="3200" dirty="0">
              <a:solidFill>
                <a:srgbClr val="067692"/>
              </a:solidFill>
              <a:latin typeface="Ubuntu Medium" panose="020B0604030602030204" pitchFamily="34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0027" b="-10527"/>
          <a:stretch/>
        </p:blipFill>
        <p:spPr>
          <a:xfrm>
            <a:off x="882063" y="1202582"/>
            <a:ext cx="3922298" cy="5397943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75206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29" y="739833"/>
            <a:ext cx="7113794" cy="51719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57010" y="800806"/>
            <a:ext cx="40732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67692"/>
                </a:solidFill>
                <a:latin typeface="GothamPro"/>
              </a:rPr>
              <a:t>Искусственный интеллект — уникальная технология, которую можно использовать в разных отраслях, и финансы — не исключение. Учитывая, что основным преимуществом ИИ является его способность работать с огромными объемами данных, финансы могут получить от использования ИИ даже большую выгоду, чем другие области. ИИ уже используется многими компаниями, работающими в таких сферах, как страхование, банковское дело и управление активами.</a:t>
            </a:r>
          </a:p>
        </p:txBody>
      </p:sp>
    </p:spTree>
    <p:extLst>
      <p:ext uri="{BB962C8B-B14F-4D97-AF65-F5344CB8AC3E}">
        <p14:creationId xmlns:p14="http://schemas.microsoft.com/office/powerpoint/2010/main" val="179022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82106"/>
            <a:ext cx="45165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677294"/>
                </a:solidFill>
                <a:latin typeface="Poppins"/>
              </a:rPr>
              <a:t>Одним </a:t>
            </a:r>
            <a:r>
              <a:rPr lang="ru-RU" sz="1600" b="1" dirty="0">
                <a:solidFill>
                  <a:srgbClr val="677294"/>
                </a:solidFill>
                <a:latin typeface="Poppins"/>
              </a:rPr>
              <a:t>из наиболее распространенных применений ИИ в финансовом секторе является обнаружение мошенничества. Системы искусственного интеллекта могут анализировать большие объемы данных и обнаруживать закономерности, которые люди могут упустить из виду. Это позволяет им быстрее выявлять мошенничество и сокращать связанные с этим расходы.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62305" y="482106"/>
            <a:ext cx="43669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677294"/>
                </a:solidFill>
                <a:latin typeface="Poppins"/>
              </a:rPr>
              <a:t>Чат-боты на базе искусственного интеллекта становятся все более популярным способом взаимодействия с </a:t>
            </a:r>
            <a:r>
              <a:rPr lang="ru-RU" b="1" dirty="0" smtClean="0">
                <a:solidFill>
                  <a:srgbClr val="677294"/>
                </a:solidFill>
                <a:latin typeface="Poppins"/>
              </a:rPr>
              <a:t>клиентами. </a:t>
            </a:r>
            <a:r>
              <a:rPr lang="ru-RU" b="1" dirty="0">
                <a:solidFill>
                  <a:srgbClr val="677294"/>
                </a:solidFill>
                <a:latin typeface="Poppins"/>
              </a:rPr>
              <a:t>М</a:t>
            </a:r>
            <a:r>
              <a:rPr lang="ru-RU" b="1" dirty="0" smtClean="0">
                <a:solidFill>
                  <a:srgbClr val="677294"/>
                </a:solidFill>
                <a:latin typeface="Poppins"/>
              </a:rPr>
              <a:t>огут </a:t>
            </a:r>
            <a:r>
              <a:rPr lang="ru-RU" b="1" dirty="0">
                <a:solidFill>
                  <a:srgbClr val="677294"/>
                </a:solidFill>
                <a:latin typeface="Poppins"/>
              </a:rPr>
              <a:t>отвечать на часто задаваемые вопросы, выполнять транзакции и предоставлять базовые финансовые консультации, снижая нагрузку на сотрудников и повышая эффективность.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3344428"/>
            <a:ext cx="29454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677294"/>
                </a:solidFill>
                <a:latin typeface="Poppins"/>
              </a:rPr>
              <a:t>Улучшение </a:t>
            </a:r>
            <a:r>
              <a:rPr lang="ru-RU" sz="1200" dirty="0">
                <a:solidFill>
                  <a:srgbClr val="677294"/>
                </a:solidFill>
                <a:latin typeface="Poppins"/>
              </a:rPr>
              <a:t>процесса принятия инвестиционных решений. Системы искусственного интеллекта могут анализировать большие объемы данных в режиме реального времени и давать рекомендации на основе закономерностей и тенденций. Это позволяет им выявлять инвестиционные возможности и минимизировать риски, что может оказать существенное влияние на эффективность инвестиционного портфеля.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39984" y="3036651"/>
            <a:ext cx="20477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677294"/>
                </a:solidFill>
                <a:latin typeface="Poppins"/>
              </a:rPr>
              <a:t>Могут </a:t>
            </a:r>
            <a:r>
              <a:rPr lang="ru-RU" sz="1100" dirty="0">
                <a:solidFill>
                  <a:srgbClr val="677294"/>
                </a:solidFill>
                <a:latin typeface="Poppins"/>
              </a:rPr>
              <a:t>автоматизировать процесс утверждения кредита, сокращая время, необходимое клиентам для получения кредита, и повышая эффективность этого процесса. Системы искусственного интеллекта также могут анализировать большие объемы данных о клиентах и ​​прогнозировать их будущие финансовые потребности, что позволяет банкам предлагать персонализированные продукты и услуги.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82479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0" y="31523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67692"/>
                </a:solidFill>
                <a:latin typeface="Merriweather Sans"/>
              </a:rPr>
              <a:t>Основные направления </a:t>
            </a:r>
            <a:r>
              <a:rPr lang="ru-RU" sz="2000" b="1" dirty="0">
                <a:solidFill>
                  <a:srgbClr val="067692"/>
                </a:solidFill>
                <a:latin typeface="Merriweather Sans"/>
              </a:rPr>
              <a:t>исследований</a:t>
            </a:r>
            <a:endParaRPr lang="ru-RU" sz="2000" b="1" i="0" dirty="0">
              <a:solidFill>
                <a:srgbClr val="067692"/>
              </a:solidFill>
              <a:effectLst/>
              <a:latin typeface="Merriweather San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365452"/>
              </p:ext>
            </p:extLst>
          </p:nvPr>
        </p:nvGraphicFramePr>
        <p:xfrm>
          <a:off x="5744095" y="1066468"/>
          <a:ext cx="6051665" cy="5843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8487">
                  <a:extLst>
                    <a:ext uri="{9D8B030D-6E8A-4147-A177-3AD203B41FA5}">
                      <a16:colId xmlns:a16="http://schemas.microsoft.com/office/drawing/2014/main" val="3158052262"/>
                    </a:ext>
                  </a:extLst>
                </a:gridCol>
                <a:gridCol w="4423178">
                  <a:extLst>
                    <a:ext uri="{9D8B030D-6E8A-4147-A177-3AD203B41FA5}">
                      <a16:colId xmlns:a16="http://schemas.microsoft.com/office/drawing/2014/main" val="2429966608"/>
                    </a:ext>
                  </a:extLst>
                </a:gridCol>
              </a:tblGrid>
              <a:tr h="104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Авторы)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Заголовок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1918798040"/>
                  </a:ext>
                </a:extLst>
              </a:tr>
              <a:tr h="165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Тэм и Кианг (1992)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«Управленческие приложения нейронных сетей: случай прогнозирования банкротства банков»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1200103879"/>
                  </a:ext>
                </a:extLst>
              </a:tr>
              <a:tr h="225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Нгай и др. (2011)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«Применение методов интеллектуального анализа данных для обнаружения финансового мошенничества: система классификации и академический обзор литературы»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1387013517"/>
                  </a:ext>
                </a:extLst>
              </a:tr>
              <a:tr h="165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Моро и др. (2014)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«Подход, основанный на данных, для прогнозирования успеха банковского телемаркетинга»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1906342862"/>
                  </a:ext>
                </a:extLst>
              </a:tr>
              <a:tr h="165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Гомбер и др. (2018)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«О финтех-революции: интерпретация сил инноваций, прорывов и трансформаций в сфере финансовых услуг»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2062977490"/>
                  </a:ext>
                </a:extLst>
              </a:tr>
              <a:tr h="165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Рубио-Рамирес и др. (2010)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«Структурная векторная авторегрессия: теория идентификации и алгоритмы вывода»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3086428455"/>
                  </a:ext>
                </a:extLst>
              </a:tr>
              <a:tr h="165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Манчанда и др. (1999)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«Покупательская корзина»: модель принятия решений о многокатегорийных покупках»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3910093946"/>
                  </a:ext>
                </a:extLst>
              </a:tr>
              <a:tr h="165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Чанг и др. (2014)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«Понимание смены парадигмы вычислительной социальной науки в присутствии больших данных»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3750891234"/>
                  </a:ext>
                </a:extLst>
              </a:tr>
              <a:tr h="225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Лемперт и Гроувс (2010)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«Определение и оценка надежных адаптивных политических мер реагирования на изменение климата для агентств по управлению водными ресурсами на западе Америки»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585884598"/>
                  </a:ext>
                </a:extLst>
              </a:tr>
              <a:tr h="165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Алсаджан и Деннис (2010)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«Модель принятия интернет-банкинга: межрыночное исследование»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3950951455"/>
                  </a:ext>
                </a:extLst>
              </a:tr>
              <a:tr h="104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Бучак и др. (2018)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«Финтех, регуляторный арбитраж и рост теневых банков»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3869550671"/>
                  </a:ext>
                </a:extLst>
              </a:tr>
              <a:tr h="165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Грин и др. (2007)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«Учет меняющегося во времени спроса при установлении кадровых потребностей в системе обслуживания»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3357436542"/>
                  </a:ext>
                </a:extLst>
              </a:tr>
              <a:tr h="104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Эмбрехтс и др. (2013)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«Неопределенность модели и агрегирование VaR»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3832751477"/>
                  </a:ext>
                </a:extLst>
              </a:tr>
              <a:tr h="165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Варетто (1998)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«Применение генетических алгоритмов в анализе риска неплатежеспособности»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3518098052"/>
                  </a:ext>
                </a:extLst>
              </a:tr>
              <a:tr h="165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Ангелетос и др. (2007)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«Динамические глобальные игры по смене режимов: обучение, множественность и выбор времени для атак»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2106614023"/>
                  </a:ext>
                </a:extLst>
              </a:tr>
              <a:tr h="165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Угур и Акбыйык (2020)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«Влияние COVID-19 на мировую туристическую индустрию: межрегиональное сравнение»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295489579"/>
                  </a:ext>
                </a:extLst>
              </a:tr>
              <a:tr h="225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Лерер и др. (2018)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«Как аналитика больших данных способствует инновациям в сфере услуг: существенность, доступность и индивидуализация услуг»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314199110"/>
                  </a:ext>
                </a:extLst>
              </a:tr>
              <a:tr h="165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Стовел и др. (1996)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«Приписывание достижениям: модели карьерных систем в банке Lloyds, 1890–1970 гг.»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2237003455"/>
                  </a:ext>
                </a:extLst>
              </a:tr>
              <a:tr h="104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Тхакур (2020)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«Финтех и банковское дело: что мы знаем?»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2657340251"/>
                  </a:ext>
                </a:extLst>
              </a:tr>
              <a:tr h="225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Ван и Сюй (2018)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«Использование глубокого обучения с помощью текстовой аналитики на основе LDA для обнаружения мошенничества в сфере автомобильного страхования»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146006115"/>
                  </a:ext>
                </a:extLst>
              </a:tr>
              <a:tr h="225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Виен и др. (2002)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«Сравнение современных методов классификации для экспертного выявления мошенничества с претензиями по страхованию автомобилей»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621069363"/>
                  </a:ext>
                </a:extLst>
              </a:tr>
              <a:tr h="104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Анагностопулос (2018)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«Финтех и регтех: влияние на регуляторов и банки»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1171964402"/>
                  </a:ext>
                </a:extLst>
              </a:tr>
              <a:tr h="104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 и Фафф (2010)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«Простая парная торговля все еще работает?»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4220157652"/>
                  </a:ext>
                </a:extLst>
              </a:tr>
              <a:tr h="225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Коутанаи и др. (2015)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«Гибридная модель интеллектуального анализа данных алгоритмов выбора функций и классификаторов ансамблевого обучения для кредитного скоринга»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1668839432"/>
                  </a:ext>
                </a:extLst>
              </a:tr>
              <a:tr h="225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Брокетт и др. (1998)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«Использование самоорганизующейся карты функций Кохонена для выявления случаев мошенничества с исками о телесных повреждениях в автомобиле»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2698503275"/>
                  </a:ext>
                </a:extLst>
              </a:tr>
              <a:tr h="165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Шапиро (2002)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«Слияние нейронных сетей, нечеткой логики и генетических алгоритмов»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71" marR="22071" marT="22071" marB="22071"/>
                </a:tc>
                <a:extLst>
                  <a:ext uri="{0D108BD9-81ED-4DB2-BD59-A6C34878D82A}">
                    <a16:rowId xmlns:a16="http://schemas.microsoft.com/office/drawing/2014/main" val="208498643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41127" y="222899"/>
            <a:ext cx="485463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rgbClr val="067692"/>
                </a:solidFill>
                <a:latin typeface="Merriweather Sans"/>
              </a:rPr>
              <a:t>Топ</a:t>
            </a:r>
            <a:r>
              <a:rPr lang="ru-RU" altLang="ru-RU" sz="2000" b="1" dirty="0">
                <a:solidFill>
                  <a:srgbClr val="067692"/>
                </a:solidFill>
                <a:latin typeface="Merriweather Sans"/>
              </a:rPr>
              <a:t> статей (по общему количеству цитирований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3360" y="1207784"/>
            <a:ext cx="509847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Кластер 1 — Трансформация банковского сектора: </a:t>
            </a:r>
            <a:r>
              <a:rPr lang="ru-RU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финтех</a:t>
            </a:r>
            <a:r>
              <a:rPr lang="ru-RU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-революция и ее последствия для финансовых услуг </a:t>
            </a:r>
          </a:p>
          <a:p>
            <a:pPr>
              <a:spcAft>
                <a:spcPts val="0"/>
              </a:spcAft>
            </a:pPr>
            <a:r>
              <a:rPr lang="ru-RU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Кластер 2 — Изучение роли искусственного интеллекта и машинного обучения в банковской отрасли: повышение качества обслуживания, удовлетворенности клиентов и снижение рисков </a:t>
            </a:r>
          </a:p>
          <a:p>
            <a:pPr>
              <a:spcAft>
                <a:spcPts val="0"/>
              </a:spcAft>
            </a:pPr>
            <a:r>
              <a:rPr lang="ru-RU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Кластер 3 — Приложения машинного обучения в банковском деле и финансах: обзор методов и проблем</a:t>
            </a:r>
          </a:p>
          <a:p>
            <a:pPr>
              <a:spcAft>
                <a:spcPts val="0"/>
              </a:spcAft>
            </a:pPr>
            <a:r>
              <a:rPr lang="ru-RU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Кластер 4. Достижения в области приложений искусственного интеллекта и машинного обучения для финансовой стабильности и управления рисками в секторе BFSI, предполагают значительный рост применения методов искусственного интеллекта и машинного обучения для финансового управления, денежно-кредитной политики и финансовой </a:t>
            </a:r>
            <a:r>
              <a:rPr lang="ru-RU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стабильности</a:t>
            </a:r>
            <a:endParaRPr lang="ru-RU" sz="1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Кластер 5 — Достижения в области приложений искусственного интеллекта и машинного обучения для оценки и управления рисками в секторе BFSI — в последние годы растет быстрыми темпами. Среди наиболее многообещающих приложений — те, которые связаны с оценкой и управлением рисками, которые требуют сложных алгоритмов и численных методов.</a:t>
            </a:r>
          </a:p>
          <a:p>
            <a:pPr>
              <a:spcAft>
                <a:spcPts val="0"/>
              </a:spcAft>
            </a:pPr>
            <a:r>
              <a:rPr lang="ru-RU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Кластер 6 — Пересечение искусственного интеллекта, машинного обучения и больших данных в BFSI: возможности и проблемы </a:t>
            </a:r>
          </a:p>
          <a:p>
            <a:pPr>
              <a:spcAft>
                <a:spcPts val="0"/>
              </a:spcAft>
            </a:pPr>
            <a:r>
              <a:rPr lang="ru-RU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Кластер 7 — Достижения в области применения ИИ и МО для актуарной науки в секторе BFSI </a:t>
            </a:r>
          </a:p>
          <a:p>
            <a:pPr>
              <a:spcAft>
                <a:spcPts val="0"/>
              </a:spcAft>
            </a:pPr>
            <a:r>
              <a:rPr lang="ru-RU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Кластер 8 — Изучение роли искусственного интеллекта и машинного обучения в борьбе с отмыванием денег</a:t>
            </a:r>
          </a:p>
        </p:txBody>
      </p:sp>
    </p:spTree>
    <p:extLst>
      <p:ext uri="{BB962C8B-B14F-4D97-AF65-F5344CB8AC3E}">
        <p14:creationId xmlns:p14="http://schemas.microsoft.com/office/powerpoint/2010/main" val="112849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21EF7F-6B60-B477-102E-7510284CA73D}"/>
              </a:ext>
            </a:extLst>
          </p:cNvPr>
          <p:cNvSpPr txBox="1"/>
          <p:nvPr/>
        </p:nvSpPr>
        <p:spPr>
          <a:xfrm>
            <a:off x="557987" y="560938"/>
            <a:ext cx="876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Множество решений для любого </a:t>
            </a:r>
            <a:r>
              <a:rPr lang="ru-RU" sz="2400" b="1" dirty="0" smtClean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инвестора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дают </a:t>
            </a:r>
            <a:r>
              <a:rPr lang="ru-RU" sz="2400" b="1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большой потенциал входящего </a:t>
            </a:r>
            <a:r>
              <a:rPr lang="ru-RU" sz="2400" b="1" dirty="0" smtClean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интереса</a:t>
            </a:r>
            <a:endParaRPr lang="ru-RU" sz="2400" b="1" dirty="0">
              <a:solidFill>
                <a:srgbClr val="0676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Создал инвестиционную компанию в 1994 году…">
            <a:extLst>
              <a:ext uri="{FF2B5EF4-FFF2-40B4-BE49-F238E27FC236}">
                <a16:creationId xmlns:a16="http://schemas.microsoft.com/office/drawing/2014/main" id="{48E913D9-CD93-5717-BEBA-66C11D1465AE}"/>
              </a:ext>
            </a:extLst>
          </p:cNvPr>
          <p:cNvSpPr txBox="1"/>
          <p:nvPr/>
        </p:nvSpPr>
        <p:spPr>
          <a:xfrm>
            <a:off x="1206145" y="2425021"/>
            <a:ext cx="32158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1200"/>
              </a:spcAft>
              <a:buSzPct val="60000"/>
            </a:pPr>
            <a:r>
              <a:rPr lang="ru-RU" b="1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Собственные решения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495B34-0745-E389-9FDC-49E336C321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09" y="3081753"/>
            <a:ext cx="656710" cy="647165"/>
          </a:xfrm>
          <a:prstGeom prst="rect">
            <a:avLst/>
          </a:prstGeom>
        </p:spPr>
      </p:pic>
      <p:sp>
        <p:nvSpPr>
          <p:cNvPr id="8" name="Создал инвестиционную компанию в 1994 году…">
            <a:extLst>
              <a:ext uri="{FF2B5EF4-FFF2-40B4-BE49-F238E27FC236}">
                <a16:creationId xmlns:a16="http://schemas.microsoft.com/office/drawing/2014/main" id="{D0DAD055-E391-BD0F-D4D2-E0208E9A9F3C}"/>
              </a:ext>
            </a:extLst>
          </p:cNvPr>
          <p:cNvSpPr txBox="1"/>
          <p:nvPr/>
        </p:nvSpPr>
        <p:spPr>
          <a:xfrm>
            <a:off x="7223089" y="2521083"/>
            <a:ext cx="32158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1200"/>
              </a:spcAft>
              <a:buSzPct val="60000"/>
            </a:pPr>
            <a:r>
              <a:rPr lang="ru-RU" b="1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Партнерские решения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7883BF-19EF-5551-2F7F-BC0DCAF043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582" y="3095651"/>
            <a:ext cx="700568" cy="61936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5225642-21C4-422B-5651-B4E7B9D16F44}"/>
              </a:ext>
            </a:extLst>
          </p:cNvPr>
          <p:cNvCxnSpPr>
            <a:cxnSpLocks/>
          </p:cNvCxnSpPr>
          <p:nvPr/>
        </p:nvCxnSpPr>
        <p:spPr>
          <a:xfrm>
            <a:off x="1032626" y="2238546"/>
            <a:ext cx="5148365" cy="0"/>
          </a:xfrm>
          <a:prstGeom prst="line">
            <a:avLst/>
          </a:prstGeom>
          <a:ln w="19050">
            <a:solidFill>
              <a:srgbClr val="2B3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2538B93-BEF3-DA45-4920-A482AA242372}"/>
              </a:ext>
            </a:extLst>
          </p:cNvPr>
          <p:cNvCxnSpPr>
            <a:cxnSpLocks/>
          </p:cNvCxnSpPr>
          <p:nvPr/>
        </p:nvCxnSpPr>
        <p:spPr>
          <a:xfrm>
            <a:off x="6488546" y="2238546"/>
            <a:ext cx="0" cy="1601003"/>
          </a:xfrm>
          <a:prstGeom prst="line">
            <a:avLst/>
          </a:prstGeom>
          <a:ln w="19050">
            <a:solidFill>
              <a:srgbClr val="D7D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79449FA-7688-E3FC-BC8F-838DFE3119F7}"/>
              </a:ext>
            </a:extLst>
          </p:cNvPr>
          <p:cNvCxnSpPr>
            <a:cxnSpLocks/>
          </p:cNvCxnSpPr>
          <p:nvPr/>
        </p:nvCxnSpPr>
        <p:spPr>
          <a:xfrm>
            <a:off x="6810861" y="2238546"/>
            <a:ext cx="5148365" cy="0"/>
          </a:xfrm>
          <a:prstGeom prst="line">
            <a:avLst/>
          </a:prstGeom>
          <a:ln w="19050">
            <a:solidFill>
              <a:srgbClr val="2B3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9CD1BB6-2CAA-9D12-BC67-2C00B3B06E48}"/>
              </a:ext>
            </a:extLst>
          </p:cNvPr>
          <p:cNvCxnSpPr>
            <a:cxnSpLocks/>
          </p:cNvCxnSpPr>
          <p:nvPr/>
        </p:nvCxnSpPr>
        <p:spPr>
          <a:xfrm>
            <a:off x="4493076" y="4394025"/>
            <a:ext cx="0" cy="1601003"/>
          </a:xfrm>
          <a:prstGeom prst="line">
            <a:avLst/>
          </a:prstGeom>
          <a:ln w="19050">
            <a:solidFill>
              <a:srgbClr val="D7D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094F52F-3CB2-679F-B5EE-05D1D0972E0B}"/>
              </a:ext>
            </a:extLst>
          </p:cNvPr>
          <p:cNvCxnSpPr>
            <a:cxnSpLocks/>
          </p:cNvCxnSpPr>
          <p:nvPr/>
        </p:nvCxnSpPr>
        <p:spPr>
          <a:xfrm>
            <a:off x="8364036" y="4394025"/>
            <a:ext cx="0" cy="1601003"/>
          </a:xfrm>
          <a:prstGeom prst="line">
            <a:avLst/>
          </a:prstGeom>
          <a:ln w="19050">
            <a:solidFill>
              <a:srgbClr val="D7D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оздал инвестиционную компанию в 1994 году…">
            <a:extLst>
              <a:ext uri="{FF2B5EF4-FFF2-40B4-BE49-F238E27FC236}">
                <a16:creationId xmlns:a16="http://schemas.microsoft.com/office/drawing/2014/main" id="{A0F37A51-BFE0-0FAB-3C71-2C1EB3272DA7}"/>
              </a:ext>
            </a:extLst>
          </p:cNvPr>
          <p:cNvSpPr txBox="1"/>
          <p:nvPr/>
        </p:nvSpPr>
        <p:spPr>
          <a:xfrm>
            <a:off x="5056396" y="4587837"/>
            <a:ext cx="32158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1200"/>
              </a:spcAft>
              <a:buSzPct val="60000"/>
            </a:pPr>
            <a:r>
              <a:rPr lang="ru-RU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Развивающие</a:t>
            </a:r>
          </a:p>
        </p:txBody>
      </p:sp>
      <p:sp>
        <p:nvSpPr>
          <p:cNvPr id="16" name="Создал инвестиционную компанию в 1994 году…">
            <a:extLst>
              <a:ext uri="{FF2B5EF4-FFF2-40B4-BE49-F238E27FC236}">
                <a16:creationId xmlns:a16="http://schemas.microsoft.com/office/drawing/2014/main" id="{717E4488-A6BF-FBF9-ACCB-C9FA4ECD4CBD}"/>
              </a:ext>
            </a:extLst>
          </p:cNvPr>
          <p:cNvSpPr txBox="1"/>
          <p:nvPr/>
        </p:nvSpPr>
        <p:spPr>
          <a:xfrm>
            <a:off x="5056396" y="5029844"/>
            <a:ext cx="3215811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Аналитика</a:t>
            </a:r>
          </a:p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Обучение</a:t>
            </a:r>
          </a:p>
          <a:p>
            <a:pPr>
              <a:spcAft>
                <a:spcPts val="1200"/>
              </a:spcAft>
              <a:buSzPct val="60000"/>
            </a:pPr>
            <a:endParaRPr lang="ru-RU" sz="1400" dirty="0">
              <a:solidFill>
                <a:srgbClr val="06769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3F97BE0-09B8-FACC-4CBC-AC5098003D73}"/>
              </a:ext>
            </a:extLst>
          </p:cNvPr>
          <p:cNvCxnSpPr>
            <a:cxnSpLocks/>
          </p:cNvCxnSpPr>
          <p:nvPr/>
        </p:nvCxnSpPr>
        <p:spPr>
          <a:xfrm>
            <a:off x="4882877" y="4401362"/>
            <a:ext cx="3048000" cy="0"/>
          </a:xfrm>
          <a:prstGeom prst="line">
            <a:avLst/>
          </a:prstGeom>
          <a:ln w="19050">
            <a:solidFill>
              <a:srgbClr val="2B3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DCF158-4623-640F-2417-6A85920EE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07" y="5138781"/>
            <a:ext cx="775240" cy="873760"/>
          </a:xfrm>
          <a:prstGeom prst="rect">
            <a:avLst/>
          </a:prstGeom>
        </p:spPr>
      </p:pic>
      <p:sp>
        <p:nvSpPr>
          <p:cNvPr id="19" name="Создал инвестиционную компанию в 1994 году…">
            <a:extLst>
              <a:ext uri="{FF2B5EF4-FFF2-40B4-BE49-F238E27FC236}">
                <a16:creationId xmlns:a16="http://schemas.microsoft.com/office/drawing/2014/main" id="{7F9E32BC-40CE-E88C-E969-84FF99AB067E}"/>
              </a:ext>
            </a:extLst>
          </p:cNvPr>
          <p:cNvSpPr txBox="1"/>
          <p:nvPr/>
        </p:nvSpPr>
        <p:spPr>
          <a:xfrm>
            <a:off x="1206145" y="4604785"/>
            <a:ext cx="32158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1200"/>
              </a:spcAft>
              <a:buSzPct val="60000"/>
            </a:pPr>
            <a:r>
              <a:rPr lang="ru-RU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Торговые</a:t>
            </a:r>
          </a:p>
        </p:txBody>
      </p:sp>
      <p:sp>
        <p:nvSpPr>
          <p:cNvPr id="20" name="Создал инвестиционную компанию в 1994 году…">
            <a:extLst>
              <a:ext uri="{FF2B5EF4-FFF2-40B4-BE49-F238E27FC236}">
                <a16:creationId xmlns:a16="http://schemas.microsoft.com/office/drawing/2014/main" id="{0BEF59E4-8A69-820D-65A1-083FF7D1C364}"/>
              </a:ext>
            </a:extLst>
          </p:cNvPr>
          <p:cNvSpPr txBox="1"/>
          <p:nvPr/>
        </p:nvSpPr>
        <p:spPr>
          <a:xfrm>
            <a:off x="1206145" y="5029844"/>
            <a:ext cx="3215811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Сигналы</a:t>
            </a:r>
          </a:p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Стратегии</a:t>
            </a:r>
          </a:p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Подборки бумаг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58DD82C-0CBB-30AF-9185-EFFFB4B2B5C0}"/>
              </a:ext>
            </a:extLst>
          </p:cNvPr>
          <p:cNvCxnSpPr>
            <a:cxnSpLocks/>
          </p:cNvCxnSpPr>
          <p:nvPr/>
        </p:nvCxnSpPr>
        <p:spPr>
          <a:xfrm>
            <a:off x="1032626" y="4418310"/>
            <a:ext cx="3048000" cy="0"/>
          </a:xfrm>
          <a:prstGeom prst="line">
            <a:avLst/>
          </a:prstGeom>
          <a:ln w="19050">
            <a:solidFill>
              <a:srgbClr val="2B3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177CDA0-9848-F9EA-586B-D5A3717B4E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54" y="5345277"/>
            <a:ext cx="855305" cy="650315"/>
          </a:xfrm>
          <a:prstGeom prst="rect">
            <a:avLst/>
          </a:prstGeom>
        </p:spPr>
      </p:pic>
      <p:sp>
        <p:nvSpPr>
          <p:cNvPr id="23" name="Создал инвестиционную компанию в 1994 году…">
            <a:extLst>
              <a:ext uri="{FF2B5EF4-FFF2-40B4-BE49-F238E27FC236}">
                <a16:creationId xmlns:a16="http://schemas.microsoft.com/office/drawing/2014/main" id="{7037E958-E0B5-7127-CF28-9A4B0A1812E1}"/>
              </a:ext>
            </a:extLst>
          </p:cNvPr>
          <p:cNvSpPr txBox="1"/>
          <p:nvPr/>
        </p:nvSpPr>
        <p:spPr>
          <a:xfrm>
            <a:off x="8906646" y="4580500"/>
            <a:ext cx="32158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1200"/>
              </a:spcAft>
              <a:buSzPct val="60000"/>
            </a:pPr>
            <a:r>
              <a:rPr lang="ru-RU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Сервисные</a:t>
            </a:r>
          </a:p>
        </p:txBody>
      </p:sp>
      <p:sp>
        <p:nvSpPr>
          <p:cNvPr id="24" name="Создал инвестиционную компанию в 1994 году…">
            <a:extLst>
              <a:ext uri="{FF2B5EF4-FFF2-40B4-BE49-F238E27FC236}">
                <a16:creationId xmlns:a16="http://schemas.microsoft.com/office/drawing/2014/main" id="{8E7217F2-8AD3-902A-99A2-8BAD670868EC}"/>
              </a:ext>
            </a:extLst>
          </p:cNvPr>
          <p:cNvSpPr txBox="1"/>
          <p:nvPr/>
        </p:nvSpPr>
        <p:spPr>
          <a:xfrm>
            <a:off x="8906646" y="5029844"/>
            <a:ext cx="3215811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Торговый план</a:t>
            </a:r>
          </a:p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Торговые системы</a:t>
            </a:r>
          </a:p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Помощники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E118A2B-744D-F295-2CD7-A5BC4A1188C8}"/>
              </a:ext>
            </a:extLst>
          </p:cNvPr>
          <p:cNvCxnSpPr>
            <a:cxnSpLocks/>
          </p:cNvCxnSpPr>
          <p:nvPr/>
        </p:nvCxnSpPr>
        <p:spPr>
          <a:xfrm>
            <a:off x="8733127" y="4394025"/>
            <a:ext cx="3226099" cy="0"/>
          </a:xfrm>
          <a:prstGeom prst="line">
            <a:avLst/>
          </a:prstGeom>
          <a:ln w="19050">
            <a:solidFill>
              <a:srgbClr val="2B3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7A9D975-F55D-EAC3-095C-2791C0FAF0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44" y="5259506"/>
            <a:ext cx="658136" cy="7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9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21EF7F-6B60-B477-102E-7510284CA73D}"/>
              </a:ext>
            </a:extLst>
          </p:cNvPr>
          <p:cNvSpPr txBox="1"/>
          <p:nvPr/>
        </p:nvSpPr>
        <p:spPr>
          <a:xfrm>
            <a:off x="1482553" y="291888"/>
            <a:ext cx="10431819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Системы поиска решения позволяют быстро персонифицировать предложения</a:t>
            </a:r>
          </a:p>
        </p:txBody>
      </p:sp>
      <p:sp>
        <p:nvSpPr>
          <p:cNvPr id="3" name="Создал инвестиционную компанию в 1994 году…">
            <a:extLst>
              <a:ext uri="{FF2B5EF4-FFF2-40B4-BE49-F238E27FC236}">
                <a16:creationId xmlns:a16="http://schemas.microsoft.com/office/drawing/2014/main" id="{48E913D9-CD93-5717-BEBA-66C11D1465AE}"/>
              </a:ext>
            </a:extLst>
          </p:cNvPr>
          <p:cNvSpPr txBox="1"/>
          <p:nvPr/>
        </p:nvSpPr>
        <p:spPr>
          <a:xfrm>
            <a:off x="1325124" y="1956820"/>
            <a:ext cx="444275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1200"/>
              </a:spcAft>
              <a:buSzPct val="60000"/>
            </a:pPr>
            <a:r>
              <a:rPr lang="ru-RU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Алгоритмические подборки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495B34-0745-E389-9FDC-49E336C321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60" y="2517490"/>
            <a:ext cx="656710" cy="647165"/>
          </a:xfrm>
          <a:prstGeom prst="rect">
            <a:avLst/>
          </a:prstGeom>
        </p:spPr>
      </p:pic>
      <p:sp>
        <p:nvSpPr>
          <p:cNvPr id="6" name="Создал инвестиционную компанию в 1994 году…">
            <a:extLst>
              <a:ext uri="{FF2B5EF4-FFF2-40B4-BE49-F238E27FC236}">
                <a16:creationId xmlns:a16="http://schemas.microsoft.com/office/drawing/2014/main" id="{D0DAD055-E391-BD0F-D4D2-E0208E9A9F3C}"/>
              </a:ext>
            </a:extLst>
          </p:cNvPr>
          <p:cNvSpPr txBox="1"/>
          <p:nvPr/>
        </p:nvSpPr>
        <p:spPr>
          <a:xfrm>
            <a:off x="7272040" y="1956820"/>
            <a:ext cx="32158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1200"/>
              </a:spcAft>
              <a:buSzPct val="60000"/>
            </a:pPr>
            <a:r>
              <a:rPr lang="ru-RU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Подборки на основе 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7883BF-19EF-5551-2F7F-BC0DCAF043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33" y="2531388"/>
            <a:ext cx="700568" cy="619369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5225642-21C4-422B-5651-B4E7B9D16F44}"/>
              </a:ext>
            </a:extLst>
          </p:cNvPr>
          <p:cNvCxnSpPr>
            <a:cxnSpLocks/>
          </p:cNvCxnSpPr>
          <p:nvPr/>
        </p:nvCxnSpPr>
        <p:spPr>
          <a:xfrm>
            <a:off x="1132377" y="1674283"/>
            <a:ext cx="5148365" cy="0"/>
          </a:xfrm>
          <a:prstGeom prst="line">
            <a:avLst/>
          </a:prstGeom>
          <a:ln w="19050">
            <a:solidFill>
              <a:srgbClr val="2B3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2538B93-BEF3-DA45-4920-A482AA242372}"/>
              </a:ext>
            </a:extLst>
          </p:cNvPr>
          <p:cNvCxnSpPr>
            <a:cxnSpLocks/>
          </p:cNvCxnSpPr>
          <p:nvPr/>
        </p:nvCxnSpPr>
        <p:spPr>
          <a:xfrm>
            <a:off x="6588297" y="1674283"/>
            <a:ext cx="0" cy="1601003"/>
          </a:xfrm>
          <a:prstGeom prst="line">
            <a:avLst/>
          </a:prstGeom>
          <a:ln w="19050">
            <a:solidFill>
              <a:srgbClr val="D7D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79449FA-7688-E3FC-BC8F-838DFE3119F7}"/>
              </a:ext>
            </a:extLst>
          </p:cNvPr>
          <p:cNvCxnSpPr>
            <a:cxnSpLocks/>
          </p:cNvCxnSpPr>
          <p:nvPr/>
        </p:nvCxnSpPr>
        <p:spPr>
          <a:xfrm>
            <a:off x="6910612" y="1674283"/>
            <a:ext cx="5148365" cy="0"/>
          </a:xfrm>
          <a:prstGeom prst="line">
            <a:avLst/>
          </a:prstGeom>
          <a:ln w="19050">
            <a:solidFill>
              <a:srgbClr val="2B3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9CD1BB6-2CAA-9D12-BC67-2C00B3B06E48}"/>
              </a:ext>
            </a:extLst>
          </p:cNvPr>
          <p:cNvCxnSpPr>
            <a:cxnSpLocks/>
          </p:cNvCxnSpPr>
          <p:nvPr/>
        </p:nvCxnSpPr>
        <p:spPr>
          <a:xfrm>
            <a:off x="4592827" y="3829762"/>
            <a:ext cx="0" cy="1601003"/>
          </a:xfrm>
          <a:prstGeom prst="line">
            <a:avLst/>
          </a:prstGeom>
          <a:ln w="19050">
            <a:solidFill>
              <a:srgbClr val="D7D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094F52F-3CB2-679F-B5EE-05D1D0972E0B}"/>
              </a:ext>
            </a:extLst>
          </p:cNvPr>
          <p:cNvCxnSpPr>
            <a:cxnSpLocks/>
          </p:cNvCxnSpPr>
          <p:nvPr/>
        </p:nvCxnSpPr>
        <p:spPr>
          <a:xfrm>
            <a:off x="8463787" y="3829762"/>
            <a:ext cx="0" cy="1601003"/>
          </a:xfrm>
          <a:prstGeom prst="line">
            <a:avLst/>
          </a:prstGeom>
          <a:ln w="19050">
            <a:solidFill>
              <a:srgbClr val="D7D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оздал инвестиционную компанию в 1994 году…">
            <a:extLst>
              <a:ext uri="{FF2B5EF4-FFF2-40B4-BE49-F238E27FC236}">
                <a16:creationId xmlns:a16="http://schemas.microsoft.com/office/drawing/2014/main" id="{A0F37A51-BFE0-0FAB-3C71-2C1EB3272DA7}"/>
              </a:ext>
            </a:extLst>
          </p:cNvPr>
          <p:cNvSpPr txBox="1"/>
          <p:nvPr/>
        </p:nvSpPr>
        <p:spPr>
          <a:xfrm>
            <a:off x="5156147" y="4023574"/>
            <a:ext cx="32158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1200"/>
              </a:spcAft>
              <a:buSzPct val="60000"/>
            </a:pPr>
            <a:r>
              <a:rPr lang="ru-RU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Развивающие</a:t>
            </a:r>
          </a:p>
        </p:txBody>
      </p:sp>
      <p:sp>
        <p:nvSpPr>
          <p:cNvPr id="14" name="Создал инвестиционную компанию в 1994 году…">
            <a:extLst>
              <a:ext uri="{FF2B5EF4-FFF2-40B4-BE49-F238E27FC236}">
                <a16:creationId xmlns:a16="http://schemas.microsoft.com/office/drawing/2014/main" id="{717E4488-A6BF-FBF9-ACCB-C9FA4ECD4CBD}"/>
              </a:ext>
            </a:extLst>
          </p:cNvPr>
          <p:cNvSpPr txBox="1"/>
          <p:nvPr/>
        </p:nvSpPr>
        <p:spPr>
          <a:xfrm>
            <a:off x="5156147" y="4478281"/>
            <a:ext cx="3215811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Аналитика</a:t>
            </a:r>
          </a:p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Обучение</a:t>
            </a:r>
          </a:p>
          <a:p>
            <a:pPr>
              <a:spcAft>
                <a:spcPts val="1200"/>
              </a:spcAft>
              <a:buSzPct val="60000"/>
            </a:pPr>
            <a:endParaRPr lang="ru-RU" sz="1400" dirty="0">
              <a:solidFill>
                <a:srgbClr val="0676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3F97BE0-09B8-FACC-4CBC-AC5098003D73}"/>
              </a:ext>
            </a:extLst>
          </p:cNvPr>
          <p:cNvCxnSpPr>
            <a:cxnSpLocks/>
          </p:cNvCxnSpPr>
          <p:nvPr/>
        </p:nvCxnSpPr>
        <p:spPr>
          <a:xfrm>
            <a:off x="4982628" y="3837099"/>
            <a:ext cx="3048000" cy="0"/>
          </a:xfrm>
          <a:prstGeom prst="line">
            <a:avLst/>
          </a:prstGeom>
          <a:ln w="19050">
            <a:solidFill>
              <a:srgbClr val="2B3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0DCF158-4623-640F-2417-6A85920EE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58" y="4574518"/>
            <a:ext cx="775240" cy="873760"/>
          </a:xfrm>
          <a:prstGeom prst="rect">
            <a:avLst/>
          </a:prstGeom>
        </p:spPr>
      </p:pic>
      <p:sp>
        <p:nvSpPr>
          <p:cNvPr id="17" name="Создал инвестиционную компанию в 1994 году…">
            <a:extLst>
              <a:ext uri="{FF2B5EF4-FFF2-40B4-BE49-F238E27FC236}">
                <a16:creationId xmlns:a16="http://schemas.microsoft.com/office/drawing/2014/main" id="{7F9E32BC-40CE-E88C-E969-84FF99AB067E}"/>
              </a:ext>
            </a:extLst>
          </p:cNvPr>
          <p:cNvSpPr txBox="1"/>
          <p:nvPr/>
        </p:nvSpPr>
        <p:spPr>
          <a:xfrm>
            <a:off x="1305896" y="4040522"/>
            <a:ext cx="32158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1200"/>
              </a:spcAft>
              <a:buSzPct val="60000"/>
            </a:pPr>
            <a:r>
              <a:rPr lang="ru-RU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Торговые</a:t>
            </a:r>
          </a:p>
        </p:txBody>
      </p:sp>
      <p:sp>
        <p:nvSpPr>
          <p:cNvPr id="18" name="Создал инвестиционную компанию в 1994 году…">
            <a:extLst>
              <a:ext uri="{FF2B5EF4-FFF2-40B4-BE49-F238E27FC236}">
                <a16:creationId xmlns:a16="http://schemas.microsoft.com/office/drawing/2014/main" id="{0BEF59E4-8A69-820D-65A1-083FF7D1C364}"/>
              </a:ext>
            </a:extLst>
          </p:cNvPr>
          <p:cNvSpPr txBox="1"/>
          <p:nvPr/>
        </p:nvSpPr>
        <p:spPr>
          <a:xfrm>
            <a:off x="1305896" y="4478281"/>
            <a:ext cx="3215811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Сигналы</a:t>
            </a:r>
          </a:p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Стратегии</a:t>
            </a:r>
          </a:p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Подборки бумаг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58DD82C-0CBB-30AF-9185-EFFFB4B2B5C0}"/>
              </a:ext>
            </a:extLst>
          </p:cNvPr>
          <p:cNvCxnSpPr>
            <a:cxnSpLocks/>
          </p:cNvCxnSpPr>
          <p:nvPr/>
        </p:nvCxnSpPr>
        <p:spPr>
          <a:xfrm>
            <a:off x="1132377" y="3854047"/>
            <a:ext cx="3048000" cy="0"/>
          </a:xfrm>
          <a:prstGeom prst="line">
            <a:avLst/>
          </a:prstGeom>
          <a:ln w="19050">
            <a:solidFill>
              <a:srgbClr val="2B3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77CDA0-9848-F9EA-586B-D5A3717B4E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05" y="4781014"/>
            <a:ext cx="855305" cy="650315"/>
          </a:xfrm>
          <a:prstGeom prst="rect">
            <a:avLst/>
          </a:prstGeom>
        </p:spPr>
      </p:pic>
      <p:sp>
        <p:nvSpPr>
          <p:cNvPr id="21" name="Создал инвестиционную компанию в 1994 году…">
            <a:extLst>
              <a:ext uri="{FF2B5EF4-FFF2-40B4-BE49-F238E27FC236}">
                <a16:creationId xmlns:a16="http://schemas.microsoft.com/office/drawing/2014/main" id="{7037E958-E0B5-7127-CF28-9A4B0A1812E1}"/>
              </a:ext>
            </a:extLst>
          </p:cNvPr>
          <p:cNvSpPr txBox="1"/>
          <p:nvPr/>
        </p:nvSpPr>
        <p:spPr>
          <a:xfrm>
            <a:off x="8832878" y="4139436"/>
            <a:ext cx="32158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1200"/>
              </a:spcAft>
              <a:buSzPct val="60000"/>
            </a:pPr>
            <a:r>
              <a:rPr lang="ru-RU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Сервисные</a:t>
            </a:r>
          </a:p>
        </p:txBody>
      </p:sp>
      <p:sp>
        <p:nvSpPr>
          <p:cNvPr id="22" name="Создал инвестиционную компанию в 1994 году…">
            <a:extLst>
              <a:ext uri="{FF2B5EF4-FFF2-40B4-BE49-F238E27FC236}">
                <a16:creationId xmlns:a16="http://schemas.microsoft.com/office/drawing/2014/main" id="{8E7217F2-8AD3-902A-99A2-8BAD670868EC}"/>
              </a:ext>
            </a:extLst>
          </p:cNvPr>
          <p:cNvSpPr txBox="1"/>
          <p:nvPr/>
        </p:nvSpPr>
        <p:spPr>
          <a:xfrm>
            <a:off x="8832878" y="4601480"/>
            <a:ext cx="3215811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Торговый план</a:t>
            </a:r>
          </a:p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Торговые системы</a:t>
            </a:r>
          </a:p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Помощники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E118A2B-744D-F295-2CD7-A5BC4A1188C8}"/>
              </a:ext>
            </a:extLst>
          </p:cNvPr>
          <p:cNvCxnSpPr>
            <a:cxnSpLocks/>
          </p:cNvCxnSpPr>
          <p:nvPr/>
        </p:nvCxnSpPr>
        <p:spPr>
          <a:xfrm>
            <a:off x="8832878" y="3829762"/>
            <a:ext cx="3226099" cy="0"/>
          </a:xfrm>
          <a:prstGeom prst="line">
            <a:avLst/>
          </a:prstGeom>
          <a:ln w="19050">
            <a:solidFill>
              <a:srgbClr val="2B3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7A9D975-F55D-EAC3-095C-2791C0FAF0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95" y="4695243"/>
            <a:ext cx="658136" cy="760371"/>
          </a:xfrm>
          <a:prstGeom prst="rect">
            <a:avLst/>
          </a:prstGeom>
        </p:spPr>
      </p:pic>
      <p:sp>
        <p:nvSpPr>
          <p:cNvPr id="25" name="Создал инвестиционную компанию в 1994 году…">
            <a:extLst>
              <a:ext uri="{FF2B5EF4-FFF2-40B4-BE49-F238E27FC236}">
                <a16:creationId xmlns:a16="http://schemas.microsoft.com/office/drawing/2014/main" id="{0BEF59E4-8A69-820D-65A1-083FF7D1C364}"/>
              </a:ext>
            </a:extLst>
          </p:cNvPr>
          <p:cNvSpPr txBox="1"/>
          <p:nvPr/>
        </p:nvSpPr>
        <p:spPr>
          <a:xfrm>
            <a:off x="1326216" y="2448483"/>
            <a:ext cx="321581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Опросник </a:t>
            </a:r>
          </a:p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Подбор по параметрам</a:t>
            </a:r>
          </a:p>
        </p:txBody>
      </p:sp>
      <p:sp>
        <p:nvSpPr>
          <p:cNvPr id="26" name="Создал инвестиционную компанию в 1994 году…">
            <a:extLst>
              <a:ext uri="{FF2B5EF4-FFF2-40B4-BE49-F238E27FC236}">
                <a16:creationId xmlns:a16="http://schemas.microsoft.com/office/drawing/2014/main" id="{0BEF59E4-8A69-820D-65A1-083FF7D1C364}"/>
              </a:ext>
            </a:extLst>
          </p:cNvPr>
          <p:cNvSpPr txBox="1"/>
          <p:nvPr/>
        </p:nvSpPr>
        <p:spPr>
          <a:xfrm>
            <a:off x="7272758" y="2448483"/>
            <a:ext cx="321581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Рекомендательная система</a:t>
            </a:r>
          </a:p>
          <a:p>
            <a:pPr>
              <a:spcAft>
                <a:spcPts val="1200"/>
              </a:spcAft>
              <a:buSzPct val="60000"/>
            </a:pPr>
            <a:r>
              <a:rPr lang="ru-RU" sz="1400" dirty="0">
                <a:solidFill>
                  <a:srgbClr val="067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3177992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4345</TotalTime>
  <Words>1315</Words>
  <Application>Microsoft Office PowerPoint</Application>
  <PresentationFormat>Широкоэкранный</PresentationFormat>
  <Paragraphs>127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Arial</vt:lpstr>
      <vt:lpstr>Calibri</vt:lpstr>
      <vt:lpstr>Calibri Light</vt:lpstr>
      <vt:lpstr>FuturaPT</vt:lpstr>
      <vt:lpstr>Georgia</vt:lpstr>
      <vt:lpstr>GothamPro</vt:lpstr>
      <vt:lpstr>helvetica</vt:lpstr>
      <vt:lpstr>Merriweather Sans</vt:lpstr>
      <vt:lpstr>Open Sans</vt:lpstr>
      <vt:lpstr>Open Sans Light</vt:lpstr>
      <vt:lpstr>Open Sans SemiBold</vt:lpstr>
      <vt:lpstr>Poppins</vt:lpstr>
      <vt:lpstr>Times New Roman</vt:lpstr>
      <vt:lpstr>Ubuntu Medium</vt:lpstr>
      <vt:lpstr>Тема Office</vt:lpstr>
      <vt:lpstr>Ярослав Кабаков Директор по стратегии ФГ «ФИНАМ»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 Пирог</dc:creator>
  <cp:lastModifiedBy>Кабаков Ярослав Александрович</cp:lastModifiedBy>
  <cp:revision>18</cp:revision>
  <dcterms:created xsi:type="dcterms:W3CDTF">2022-08-05T09:33:26Z</dcterms:created>
  <dcterms:modified xsi:type="dcterms:W3CDTF">2024-02-14T10:23:10Z</dcterms:modified>
</cp:coreProperties>
</file>